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sldIdLst>
    <p:sldId id="257" r:id="rId5"/>
    <p:sldId id="306" r:id="rId6"/>
    <p:sldId id="307" r:id="rId7"/>
    <p:sldId id="308" r:id="rId8"/>
    <p:sldId id="309" r:id="rId9"/>
    <p:sldId id="310" r:id="rId10"/>
    <p:sldId id="311" r:id="rId11"/>
    <p:sldId id="312" r:id="rId12"/>
    <p:sldId id="313" r:id="rId13"/>
    <p:sldId id="314" r:id="rId14"/>
    <p:sldId id="315" r:id="rId15"/>
    <p:sldId id="316" r:id="rId16"/>
    <p:sldId id="31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19"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3/30/2021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3/30/2021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3/30/2021</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3/30/2021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3/30/2021</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a:normAutofit/>
          </a:bodyPr>
          <a:lstStyle/>
          <a:p>
            <a:r>
              <a:rPr lang="sr-Latn-RS" sz="2800" dirty="0">
                <a:solidFill>
                  <a:schemeClr val="tx1"/>
                </a:solidFill>
              </a:rPr>
              <a:t>Vežba 4</a:t>
            </a:r>
            <a:br>
              <a:rPr lang="sr-Latn-RS" sz="2800" dirty="0">
                <a:solidFill>
                  <a:schemeClr val="tx1"/>
                </a:solidFill>
              </a:rPr>
            </a:br>
            <a:r>
              <a:rPr lang="sr-Latn-RS" sz="2800" dirty="0">
                <a:solidFill>
                  <a:schemeClr val="tx1"/>
                </a:solidFill>
              </a:rPr>
              <a:t>Unutrašnja energija </a:t>
            </a:r>
            <a:endParaRPr lang="en-US" sz="2800" dirty="0">
              <a:solidFill>
                <a:schemeClr val="tx1"/>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a:normAutofit/>
          </a:bodyPr>
          <a:lstStyle/>
          <a:p>
            <a:pPr>
              <a:spcAft>
                <a:spcPts val="600"/>
              </a:spcAft>
            </a:pPr>
            <a:r>
              <a:rPr lang="sr-Latn-RS" dirty="0">
                <a:solidFill>
                  <a:schemeClr val="tx1"/>
                </a:solidFill>
              </a:rPr>
              <a:t>Termodinamika sa termotehnikom</a:t>
            </a:r>
            <a:endParaRPr lang="en-US" dirty="0">
              <a:solidFill>
                <a:schemeClr val="tx1"/>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7C620C8-643F-4B83-A2AC-6B09A0E5AE43}"/>
                  </a:ext>
                </a:extLst>
              </p:cNvPr>
              <p:cNvSpPr>
                <a:spLocks noGrp="1"/>
              </p:cNvSpPr>
              <p:nvPr>
                <p:ph idx="1"/>
              </p:nvPr>
            </p:nvSpPr>
            <p:spPr>
              <a:xfrm>
                <a:off x="1066800" y="662609"/>
                <a:ext cx="10058400" cy="5290135"/>
              </a:xfrm>
            </p:spPr>
            <p:txBody>
              <a:bodyPr>
                <a:normAutofit fontScale="85000" lnSpcReduction="10000"/>
              </a:bodyPr>
              <a:lstStyle/>
              <a:p>
                <a:pPr marL="267335"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nary>
                        <m:naryPr>
                          <m:chr m:val="∑"/>
                          <m:limLoc m:val="undOv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𝑛</m:t>
                          </m:r>
                        </m:sup>
                        <m:e>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𝑘</m:t>
                              </m:r>
                            </m:sub>
                          </m:s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𝑘</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e>
                      </m:nary>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𝐻</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𝐻</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sub>
                      </m:s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27432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=0,2∙2</m:t>
                      </m:r>
                      <m:d>
                        <m:dPr>
                          <m:begChr m:val="["/>
                          <m:endChr m:val="]"/>
                          <m:ctrlPr>
                            <a:rPr lang="sr-Latn-RS" sz="1800" i="1">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latin typeface="Cambria Math" panose="02040503050406030204" pitchFamily="18" charset="0"/>
                                  <a:ea typeface="Calibri" panose="020F0502020204030204" pitchFamily="34" charset="0"/>
                                  <a:cs typeface="Times New Roman" panose="02020603050405020304" pitchFamily="18" charset="0"/>
                                </a:rPr>
                              </m:ctrlPr>
                            </m:fPr>
                            <m:num>
                              <m:r>
                                <a:rPr lang="en-US" sz="1800" i="1">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latin typeface="Cambria Math" panose="02040503050406030204" pitchFamily="18" charset="0"/>
                                  <a:ea typeface="Calibri" panose="020F0502020204030204" pitchFamily="34" charset="0"/>
                                  <a:cs typeface="Times New Roman" panose="02020603050405020304" pitchFamily="18" charset="0"/>
                                </a:rPr>
                                <m:t>𝑘𝑚𝑜𝑙</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+0,22∙28</m:t>
                      </m:r>
                      <m:d>
                        <m:dPr>
                          <m:begChr m:val="["/>
                          <m:endChr m:val="]"/>
                          <m:ctrlPr>
                            <a:rPr lang="sr-Latn-RS" sz="1800" i="1">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latin typeface="Cambria Math" panose="02040503050406030204" pitchFamily="18" charset="0"/>
                                  <a:ea typeface="Calibri" panose="020F0502020204030204" pitchFamily="34" charset="0"/>
                                  <a:cs typeface="Times New Roman" panose="02020603050405020304" pitchFamily="18" charset="0"/>
                                </a:rPr>
                              </m:ctrlPr>
                            </m:fPr>
                            <m:num>
                              <m:r>
                                <a:rPr lang="en-US" sz="1800" i="1">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latin typeface="Cambria Math" panose="02040503050406030204" pitchFamily="18" charset="0"/>
                                  <a:ea typeface="Calibri" panose="020F0502020204030204" pitchFamily="34" charset="0"/>
                                  <a:cs typeface="Times New Roman" panose="02020603050405020304" pitchFamily="18" charset="0"/>
                                </a:rPr>
                                <m:t>𝑘𝑚𝑜𝑙</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+0,08∙44</m:t>
                      </m:r>
                      <m:d>
                        <m:dPr>
                          <m:begChr m:val="["/>
                          <m:endChr m:val="]"/>
                          <m:ctrlPr>
                            <a:rPr lang="sr-Latn-RS" sz="1800" i="1">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latin typeface="Cambria Math" panose="02040503050406030204" pitchFamily="18" charset="0"/>
                                  <a:ea typeface="Calibri" panose="020F0502020204030204" pitchFamily="34" charset="0"/>
                                  <a:cs typeface="Times New Roman" panose="02020603050405020304" pitchFamily="18" charset="0"/>
                                </a:rPr>
                              </m:ctrlPr>
                            </m:fPr>
                            <m:num>
                              <m:r>
                                <a:rPr lang="en-US" sz="1800" i="1">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latin typeface="Cambria Math" panose="02040503050406030204" pitchFamily="18" charset="0"/>
                                  <a:ea typeface="Calibri" panose="020F0502020204030204" pitchFamily="34" charset="0"/>
                                  <a:cs typeface="Times New Roman" panose="02020603050405020304" pitchFamily="18" charset="0"/>
                                </a:rPr>
                                <m:t>𝑘𝑚𝑜𝑙</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+0,50∙28</m:t>
                      </m:r>
                      <m:d>
                        <m:dPr>
                          <m:begChr m:val="["/>
                          <m:endChr m:val="]"/>
                          <m:ctrlPr>
                            <a:rPr lang="sr-Latn-RS" sz="1800" i="1">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latin typeface="Cambria Math" panose="02040503050406030204" pitchFamily="18" charset="0"/>
                                  <a:ea typeface="Calibri" panose="020F0502020204030204" pitchFamily="34" charset="0"/>
                                  <a:cs typeface="Times New Roman" panose="02020603050405020304" pitchFamily="18" charset="0"/>
                                </a:rPr>
                              </m:ctrlPr>
                            </m:fPr>
                            <m:num>
                              <m:r>
                                <a:rPr lang="en-US" sz="1800" i="1">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latin typeface="Cambria Math" panose="02040503050406030204" pitchFamily="18" charset="0"/>
                                  <a:ea typeface="Calibri" panose="020F0502020204030204" pitchFamily="34" charset="0"/>
                                  <a:cs typeface="Times New Roman" panose="02020603050405020304" pitchFamily="18" charset="0"/>
                                </a:rPr>
                                <m:t>𝑘𝑚𝑜𝑙</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=24,08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0">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𝑔</m:t>
                          </m:r>
                        </m:e>
                        <m:sub>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𝐻</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𝐻</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f>
                        <m:f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𝐻</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num>
                        <m:den>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𝑆</m:t>
                              </m:r>
                            </m:sub>
                          </m:sSub>
                        </m:den>
                      </m:f>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0,2</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24,08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=0,0167</m:t>
                      </m:r>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𝑔</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sub>
                      </m:sSub>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sub>
                      </m:sSub>
                      <m:f>
                        <m:f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b="1" i="1">
                                  <a:effectLst/>
                                  <a:latin typeface="Cambria Math" panose="02040503050406030204" pitchFamily="18" charset="0"/>
                                  <a:ea typeface="Calibri" panose="020F0502020204030204" pitchFamily="34" charset="0"/>
                                  <a:cs typeface="Times New Roman" panose="02020603050405020304" pitchFamily="18" charset="0"/>
                                </a:rPr>
                                <m:t>𝑪𝑶</m:t>
                              </m:r>
                            </m:sub>
                          </m:sSub>
                        </m:num>
                        <m:den>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𝑆</m:t>
                              </m:r>
                            </m:sub>
                          </m:sSub>
                        </m:den>
                      </m:f>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0,22</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28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24,08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=0,2558</m:t>
                      </m:r>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𝑔</m:t>
                          </m:r>
                        </m:e>
                        <m:sub>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f>
                        <m:f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num>
                        <m:den>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𝑆</m:t>
                              </m:r>
                            </m:sub>
                          </m:sSub>
                        </m:den>
                      </m:f>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0,08</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44</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24,08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=0,1462</m:t>
                      </m:r>
                    </m:oMath>
                  </m:oMathPara>
                </a14:m>
                <a:endParaRPr lang="sr-Latn-RS" sz="1800" i="1" dirty="0">
                  <a:effectLst/>
                  <a:latin typeface="Cambria Math" panose="02040503050406030204" pitchFamily="18"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𝑔</m:t>
                          </m:r>
                        </m:e>
                        <m:sub>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f>
                        <m:f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num>
                        <m:den>
                          <m:sSub>
                            <m:sSubPr>
                              <m:ctrlPr>
                                <a:rPr lang="sr-Latn-RS" sz="18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𝑆</m:t>
                              </m:r>
                            </m:sub>
                          </m:sSub>
                        </m:den>
                      </m:f>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0,5</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28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24,08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=0,5814</m:t>
                      </m:r>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r-Latn-RS" dirty="0"/>
              </a:p>
            </p:txBody>
          </p:sp>
        </mc:Choice>
        <mc:Fallback xmlns="">
          <p:sp>
            <p:nvSpPr>
              <p:cNvPr id="3" name="Content Placeholder 2">
                <a:extLst>
                  <a:ext uri="{FF2B5EF4-FFF2-40B4-BE49-F238E27FC236}">
                    <a16:creationId xmlns:a16="http://schemas.microsoft.com/office/drawing/2014/main" id="{87C620C8-643F-4B83-A2AC-6B09A0E5AE43}"/>
                  </a:ext>
                </a:extLst>
              </p:cNvPr>
              <p:cNvSpPr>
                <a:spLocks noGrp="1" noRot="1" noChangeAspect="1" noMove="1" noResize="1" noEditPoints="1" noAdjustHandles="1" noChangeArrowheads="1" noChangeShapeType="1" noTextEdit="1"/>
              </p:cNvSpPr>
              <p:nvPr>
                <p:ph idx="1"/>
              </p:nvPr>
            </p:nvSpPr>
            <p:spPr>
              <a:xfrm>
                <a:off x="1066800" y="662609"/>
                <a:ext cx="10058400" cy="5290135"/>
              </a:xfrm>
              <a:blipFill>
                <a:blip r:embed="rId2"/>
                <a:stretch>
                  <a:fillRect/>
                </a:stretch>
              </a:blipFill>
            </p:spPr>
            <p:txBody>
              <a:bodyPr/>
              <a:lstStyle/>
              <a:p>
                <a:r>
                  <a:rPr lang="sr-Latn-RS">
                    <a:noFill/>
                  </a:rPr>
                  <a:t> </a:t>
                </a:r>
              </a:p>
            </p:txBody>
          </p:sp>
        </mc:Fallback>
      </mc:AlternateContent>
    </p:spTree>
    <p:extLst>
      <p:ext uri="{BB962C8B-B14F-4D97-AF65-F5344CB8AC3E}">
        <p14:creationId xmlns:p14="http://schemas.microsoft.com/office/powerpoint/2010/main" val="2360323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B3684A1-2FE3-4DF6-BD50-9EB710216BBC}"/>
                  </a:ext>
                </a:extLst>
              </p:cNvPr>
              <p:cNvSpPr>
                <a:spLocks noGrp="1"/>
              </p:cNvSpPr>
              <p:nvPr>
                <p:ph idx="1"/>
              </p:nvPr>
            </p:nvSpPr>
            <p:spPr>
              <a:xfrm>
                <a:off x="1066800" y="834887"/>
                <a:ext cx="10058400" cy="5117857"/>
              </a:xfrm>
            </p:spPr>
            <p:txBody>
              <a:bodyPr/>
              <a:lstStyle/>
              <a:p>
                <a:pPr marL="267335"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𝑘</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𝑘</m:t>
                          </m:r>
                        </m:sub>
                      </m:s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𝐻</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=0,2∙1</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𝑏𝑎𝑟</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=0,2</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𝑏𝑎𝑟</m:t>
                          </m:r>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=0,22∙1</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𝑏𝑎𝑟</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=0,22</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𝑏𝑎𝑟</m:t>
                          </m:r>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=0,08∙1</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𝑏𝑎𝑟</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=0,08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𝑏𝑎𝑟</m:t>
                          </m:r>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=0,5∙1</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𝑏𝑎𝑟</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=0,5</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𝑏𝑎𝑟</m:t>
                          </m:r>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buNone/>
                </a:pPr>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267335"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𝜌</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 22,4 </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bSup>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24,08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22,4 </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bSup>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=1,075</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bSup>
                            </m:den>
                          </m:f>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r-Latn-RS" dirty="0"/>
              </a:p>
            </p:txBody>
          </p:sp>
        </mc:Choice>
        <mc:Fallback xmlns="">
          <p:sp>
            <p:nvSpPr>
              <p:cNvPr id="3" name="Content Placeholder 2">
                <a:extLst>
                  <a:ext uri="{FF2B5EF4-FFF2-40B4-BE49-F238E27FC236}">
                    <a16:creationId xmlns:a16="http://schemas.microsoft.com/office/drawing/2014/main" id="{6B3684A1-2FE3-4DF6-BD50-9EB710216BBC}"/>
                  </a:ext>
                </a:extLst>
              </p:cNvPr>
              <p:cNvSpPr>
                <a:spLocks noGrp="1" noRot="1" noChangeAspect="1" noMove="1" noResize="1" noEditPoints="1" noAdjustHandles="1" noChangeArrowheads="1" noChangeShapeType="1" noTextEdit="1"/>
              </p:cNvSpPr>
              <p:nvPr>
                <p:ph idx="1"/>
              </p:nvPr>
            </p:nvSpPr>
            <p:spPr>
              <a:xfrm>
                <a:off x="1066800" y="834887"/>
                <a:ext cx="10058400" cy="5117857"/>
              </a:xfrm>
              <a:blipFill>
                <a:blip r:embed="rId2"/>
                <a:stretch>
                  <a:fillRect/>
                </a:stretch>
              </a:blipFill>
            </p:spPr>
            <p:txBody>
              <a:bodyPr/>
              <a:lstStyle/>
              <a:p>
                <a:r>
                  <a:rPr lang="sr-Latn-RS">
                    <a:noFill/>
                  </a:rPr>
                  <a:t> </a:t>
                </a:r>
              </a:p>
            </p:txBody>
          </p:sp>
        </mc:Fallback>
      </mc:AlternateContent>
    </p:spTree>
    <p:extLst>
      <p:ext uri="{BB962C8B-B14F-4D97-AF65-F5344CB8AC3E}">
        <p14:creationId xmlns:p14="http://schemas.microsoft.com/office/powerpoint/2010/main" val="2447341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186D4B0-ED3F-4AF6-8E3B-AC154902DD3A}"/>
                  </a:ext>
                </a:extLst>
              </p:cNvPr>
              <p:cNvSpPr>
                <a:spLocks noGrp="1"/>
              </p:cNvSpPr>
              <p:nvPr>
                <p:ph idx="1"/>
              </p:nvPr>
            </p:nvSpPr>
            <p:spPr>
              <a:xfrm>
                <a:off x="1066800" y="834887"/>
                <a:ext cx="10058400" cy="5645426"/>
              </a:xfrm>
            </p:spPr>
            <p:txBody>
              <a:bodyPr>
                <a:normAutofit fontScale="70000" lnSpcReduction="20000"/>
              </a:bodyPr>
              <a:lstStyle/>
              <a:p>
                <a:pPr marL="267335"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nary>
                        <m:naryPr>
                          <m:chr m:val="∑"/>
                          <m:limLoc m:val="undOvr"/>
                          <m:subHide m:val="on"/>
                          <m:supHide m:val="o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naryPr>
                        <m:sub/>
                        <m:sup/>
                        <m:e>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𝑘</m:t>
                              </m:r>
                            </m:sub>
                          </m:s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𝑘</m:t>
                                  </m:r>
                                </m:sub>
                              </m:sSub>
                            </m:sub>
                          </m:sSub>
                        </m:e>
                      </m:nary>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=0,2∙29,1</m:t>
                      </m:r>
                      <m:d>
                        <m:dPr>
                          <m:begChr m:val="["/>
                          <m:endChr m:val="]"/>
                          <m:ctrlPr>
                            <a:rPr lang="sr-Latn-RS" sz="1800" i="1">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latin typeface="Cambria Math" panose="02040503050406030204" pitchFamily="18" charset="0"/>
                                  <a:ea typeface="Calibri" panose="020F0502020204030204" pitchFamily="34" charset="0"/>
                                  <a:cs typeface="Times New Roman" panose="02020603050405020304" pitchFamily="18" charset="0"/>
                                </a:rPr>
                              </m:ctrlPr>
                            </m:fPr>
                            <m:num>
                              <m:r>
                                <a:rPr lang="en-US" sz="1800" i="1">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latin typeface="Cambria Math" panose="02040503050406030204" pitchFamily="18" charset="0"/>
                                  <a:ea typeface="Calibri" panose="020F0502020204030204" pitchFamily="34" charset="0"/>
                                  <a:cs typeface="Times New Roman" panose="02020603050405020304" pitchFamily="18" charset="0"/>
                                </a:rPr>
                                <m:t>𝑘𝑚𝑜𝑙𝐾</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+0,22∙29,1</m:t>
                      </m:r>
                      <m:d>
                        <m:dPr>
                          <m:begChr m:val="["/>
                          <m:endChr m:val="]"/>
                          <m:ctrlPr>
                            <a:rPr lang="sr-Latn-RS" sz="1800" i="1">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latin typeface="Cambria Math" panose="02040503050406030204" pitchFamily="18" charset="0"/>
                                  <a:ea typeface="Calibri" panose="020F0502020204030204" pitchFamily="34" charset="0"/>
                                  <a:cs typeface="Times New Roman" panose="02020603050405020304" pitchFamily="18" charset="0"/>
                                </a:rPr>
                              </m:ctrlPr>
                            </m:fPr>
                            <m:num>
                              <m:r>
                                <a:rPr lang="en-US" sz="1800" i="1">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latin typeface="Cambria Math" panose="02040503050406030204" pitchFamily="18" charset="0"/>
                                  <a:ea typeface="Calibri" panose="020F0502020204030204" pitchFamily="34" charset="0"/>
                                  <a:cs typeface="Times New Roman" panose="02020603050405020304" pitchFamily="18" charset="0"/>
                                </a:rPr>
                                <m:t>𝑘𝑚𝑜𝑙𝐾</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+0,08∙37,4</m:t>
                      </m:r>
                      <m:d>
                        <m:dPr>
                          <m:begChr m:val="["/>
                          <m:endChr m:val="]"/>
                          <m:ctrlPr>
                            <a:rPr lang="sr-Latn-RS" sz="1800" i="1">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latin typeface="Cambria Math" panose="02040503050406030204" pitchFamily="18" charset="0"/>
                                  <a:ea typeface="Calibri" panose="020F0502020204030204" pitchFamily="34" charset="0"/>
                                  <a:cs typeface="Times New Roman" panose="02020603050405020304" pitchFamily="18" charset="0"/>
                                </a:rPr>
                              </m:ctrlPr>
                            </m:fPr>
                            <m:num>
                              <m:r>
                                <a:rPr lang="en-US" sz="1800" i="1">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latin typeface="Cambria Math" panose="02040503050406030204" pitchFamily="18" charset="0"/>
                                  <a:ea typeface="Calibri" panose="020F0502020204030204" pitchFamily="34" charset="0"/>
                                  <a:cs typeface="Times New Roman" panose="02020603050405020304" pitchFamily="18" charset="0"/>
                                </a:rPr>
                                <m:t>𝑘𝑚𝑜𝑙𝐾</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+0,5∙29,1</m:t>
                      </m:r>
                      <m:d>
                        <m:dPr>
                          <m:begChr m:val="["/>
                          <m:endChr m:val="]"/>
                          <m:ctrlPr>
                            <a:rPr lang="sr-Latn-RS" sz="1800" i="1">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latin typeface="Cambria Math" panose="02040503050406030204" pitchFamily="18" charset="0"/>
                                  <a:ea typeface="Calibri" panose="020F0502020204030204" pitchFamily="34" charset="0"/>
                                  <a:cs typeface="Times New Roman" panose="02020603050405020304" pitchFamily="18" charset="0"/>
                                </a:rPr>
                              </m:ctrlPr>
                            </m:fPr>
                            <m:num>
                              <m:r>
                                <a:rPr lang="en-US" sz="1800" i="1">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latin typeface="Cambria Math" panose="02040503050406030204" pitchFamily="18" charset="0"/>
                                  <a:ea typeface="Calibri" panose="020F0502020204030204" pitchFamily="34" charset="0"/>
                                  <a:cs typeface="Times New Roman" panose="02020603050405020304" pitchFamily="18" charset="0"/>
                                </a:rPr>
                                <m:t>𝑘𝑚𝑜𝑙𝐾</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=29,8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𝑘𝑚𝑜𝑙𝐾</m:t>
                              </m:r>
                            </m:den>
                          </m:f>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𝑐</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sub>
                              </m:sSub>
                            </m:sub>
                          </m:sSub>
                        </m:num>
                        <m:den>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29,8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𝑘𝑚𝑜𝑙𝐾</m:t>
                                  </m:r>
                                </m:den>
                              </m:f>
                            </m:e>
                          </m:d>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24,08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=1,24</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𝑘𝑔𝐾</m:t>
                              </m:r>
                            </m:den>
                          </m:f>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𝑢</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=29,8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𝑘𝑚𝑜𝑙𝐾</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−8,315</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𝑘𝑚𝑜𝑙𝐾</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=21,485</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𝑢</m:t>
                              </m:r>
                            </m:sub>
                          </m:sSub>
                        </m:num>
                        <m:den>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8,315</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𝑘𝑚𝑜𝑙𝐾</m:t>
                                  </m:r>
                                </m:den>
                              </m:f>
                            </m:e>
                          </m:d>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24,08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=0,345</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𝑘𝑔𝐾</m:t>
                              </m:r>
                            </m:den>
                          </m:f>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𝑐</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𝑐</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sub>
                          </m:sSub>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=1,24</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𝑘𝑔𝐾</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−0,345</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𝑘𝑔𝐾</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=0,895</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𝑘𝑔𝐾</m:t>
                              </m:r>
                            </m:den>
                          </m:f>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𝑐</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𝑜</m:t>
                              </m:r>
                            </m:sub>
                          </m:sSub>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up>
                      </m:sSubSup>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sub>
                          </m:sSub>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22,4 </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bSup>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29,8</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𝑘𝑚𝑜𝑙𝐾</m:t>
                                  </m:r>
                                </m:den>
                              </m:f>
                            </m:e>
                          </m:d>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22,4 </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bSup>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=1,33</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bSup>
                              <m:r>
                                <a:rPr lang="en-US" sz="1800" i="1">
                                  <a:effectLst/>
                                  <a:latin typeface="Cambria Math" panose="02040503050406030204" pitchFamily="18" charset="0"/>
                                  <a:ea typeface="Calibri" panose="020F0502020204030204" pitchFamily="34" charset="0"/>
                                  <a:cs typeface="Times New Roman" panose="02020603050405020304" pitchFamily="18" charset="0"/>
                                </a:rPr>
                                <m:t>𝐾</m:t>
                              </m:r>
                            </m:den>
                          </m:f>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𝑐</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𝑜</m:t>
                              </m:r>
                            </m:sub>
                          </m:sSub>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up>
                      </m:sSubSup>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e>
                            <m:sub>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sub>
                              </m:sSub>
                            </m:sub>
                          </m:sSub>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22,4 </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bSup>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21,485</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𝑘𝑚𝑜𝑙𝐾</m:t>
                                  </m:r>
                                </m:den>
                              </m:f>
                            </m:e>
                          </m:d>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22,4 </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bSup>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𝑘𝑚𝑜𝑙</m:t>
                                  </m:r>
                                </m:den>
                              </m:f>
                            </m:e>
                          </m:d>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=0,96</m:t>
                      </m:r>
                      <m:d>
                        <m:dPr>
                          <m:begChr m:val="["/>
                          <m:endChr m:val="]"/>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dPr>
                        <m:e>
                          <m:f>
                            <m:fPr>
                              <m:type m:val="lin"/>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𝑘𝐽</m:t>
                              </m:r>
                            </m:num>
                            <m:den>
                              <m:sSubSup>
                                <m:sSubSup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𝑚</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𝑁</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bSup>
                              <m:r>
                                <a:rPr lang="en-US" sz="1800" i="1">
                                  <a:effectLst/>
                                  <a:latin typeface="Cambria Math" panose="02040503050406030204" pitchFamily="18" charset="0"/>
                                  <a:ea typeface="Calibri" panose="020F0502020204030204" pitchFamily="34" charset="0"/>
                                  <a:cs typeface="Times New Roman" panose="02020603050405020304" pitchFamily="18" charset="0"/>
                                </a:rPr>
                                <m:t>𝐾</m:t>
                              </m:r>
                            </m:den>
                          </m:f>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7186D4B0-ED3F-4AF6-8E3B-AC154902DD3A}"/>
                  </a:ext>
                </a:extLst>
              </p:cNvPr>
              <p:cNvSpPr>
                <a:spLocks noGrp="1" noRot="1" noChangeAspect="1" noMove="1" noResize="1" noEditPoints="1" noAdjustHandles="1" noChangeArrowheads="1" noChangeShapeType="1" noTextEdit="1"/>
              </p:cNvSpPr>
              <p:nvPr>
                <p:ph idx="1"/>
              </p:nvPr>
            </p:nvSpPr>
            <p:spPr>
              <a:xfrm>
                <a:off x="1066800" y="834887"/>
                <a:ext cx="10058400" cy="5645426"/>
              </a:xfrm>
              <a:blipFill>
                <a:blip r:embed="rId2"/>
                <a:stretch>
                  <a:fillRect/>
                </a:stretch>
              </a:blipFill>
            </p:spPr>
            <p:txBody>
              <a:bodyPr/>
              <a:lstStyle/>
              <a:p>
                <a:r>
                  <a:rPr lang="sr-Latn-RS">
                    <a:noFill/>
                  </a:rPr>
                  <a:t> </a:t>
                </a:r>
              </a:p>
            </p:txBody>
          </p:sp>
        </mc:Fallback>
      </mc:AlternateContent>
    </p:spTree>
    <p:extLst>
      <p:ext uri="{BB962C8B-B14F-4D97-AF65-F5344CB8AC3E}">
        <p14:creationId xmlns:p14="http://schemas.microsoft.com/office/powerpoint/2010/main" val="816906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37ABBD7-82E2-44E5-9297-AF2872281021}"/>
                  </a:ext>
                </a:extLst>
              </p:cNvPr>
              <p:cNvSpPr>
                <a:spLocks noGrp="1"/>
              </p:cNvSpPr>
              <p:nvPr>
                <p:ph idx="1"/>
              </p:nvPr>
            </p:nvSpPr>
            <p:spPr>
              <a:xfrm>
                <a:off x="1066800" y="834887"/>
                <a:ext cx="10058400" cy="5117857"/>
              </a:xfrm>
            </p:spPr>
            <p:txBody>
              <a:bodyPr>
                <a:normAutofit/>
              </a:bodyPr>
              <a:lstStyle/>
              <a:p>
                <a:pPr indent="0" algn="just">
                  <a:lnSpc>
                    <a:spcPct val="150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Zadatak 4.4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Zagrevanje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80 lit.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vode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vrši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se u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električnom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bojleru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snage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1,5</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𝑘𝑊</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Za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koje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vreme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će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voda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zagrejati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do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80℃</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ako</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pretpostavi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da ne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postoji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razmena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toplote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okolinom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Početna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temperatura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vode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je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15℃</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Specifična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toplota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vode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iznosi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4,186</m:t>
                    </m:r>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𝑘𝐽</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𝑘𝑔𝐾</m:t>
                        </m:r>
                      </m:den>
                    </m:f>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1000"/>
                  </a:spcAft>
                </a:pP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Kako</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nema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razmene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toplote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okolinom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promena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unutrašnje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energije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je:</a:t>
                </a:r>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𝑝𝑤</m:t>
                          </m:r>
                        </m:sub>
                      </m:sSub>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𝜌</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𝑝𝑤</m:t>
                          </m:r>
                        </m:sub>
                      </m:sSub>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80∙10</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∙1000</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m:t>
                              </m:r>
                            </m:num>
                            <m:den>
                              <m:sSup>
                                <m:sSup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den>
                          </m:f>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∙4,186</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𝑘𝐽</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𝑘𝑔𝐾</m:t>
                              </m:r>
                            </m:den>
                          </m:f>
                        </m:e>
                      </m:d>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80−15</m:t>
                          </m:r>
                        </m:e>
                      </m:d>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=21767</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𝑘𝐽</m:t>
                          </m:r>
                        </m:e>
                      </m:d>
                    </m:oMath>
                  </m:oMathPara>
                </a14:m>
                <a:endParaRPr lang="sr-Latn-R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indent="0" algn="ctr">
                  <a:lnSpc>
                    <a:spcPct val="150000"/>
                  </a:lnSpc>
                  <a:spcAft>
                    <a:spcPts val="10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1</a:t>
                </a:r>
                <a14:m>
                  <m:oMath xmlns:m="http://schemas.openxmlformats.org/officeDocument/2006/math">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𝐽</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𝑊</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𝑠</m:t>
                        </m:r>
                      </m:e>
                    </m:d>
                  </m:oMath>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𝜏</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num>
                        <m:den>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𝑊</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1,2</m:t>
                              </m:r>
                            </m:sub>
                          </m:sSub>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21767</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𝑘𝐽</m:t>
                              </m:r>
                            </m:e>
                          </m:d>
                        </m:num>
                        <m:den>
                          <m:r>
                            <a:rPr lang="en-US" sz="1800">
                              <a:effectLst/>
                              <a:latin typeface="Cambria Math" panose="02040503050406030204" pitchFamily="18" charset="0"/>
                              <a:ea typeface="Calibri" panose="020F0502020204030204" pitchFamily="34" charset="0"/>
                              <a:cs typeface="Times New Roman" panose="02020603050405020304" pitchFamily="18" charset="0"/>
                            </a:rPr>
                            <m:t>1,5</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𝑘𝑊</m:t>
                          </m:r>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=14511</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𝑠</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=4,031</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h</m:t>
                          </m:r>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1000"/>
                  </a:spcAft>
                  <a:buNone/>
                </a:pPr>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r-Latn-RS" dirty="0"/>
              </a:p>
            </p:txBody>
          </p:sp>
        </mc:Choice>
        <mc:Fallback xmlns="">
          <p:sp>
            <p:nvSpPr>
              <p:cNvPr id="3" name="Content Placeholder 2">
                <a:extLst>
                  <a:ext uri="{FF2B5EF4-FFF2-40B4-BE49-F238E27FC236}">
                    <a16:creationId xmlns:a16="http://schemas.microsoft.com/office/drawing/2014/main" id="{E37ABBD7-82E2-44E5-9297-AF2872281021}"/>
                  </a:ext>
                </a:extLst>
              </p:cNvPr>
              <p:cNvSpPr>
                <a:spLocks noGrp="1" noRot="1" noChangeAspect="1" noMove="1" noResize="1" noEditPoints="1" noAdjustHandles="1" noChangeArrowheads="1" noChangeShapeType="1" noTextEdit="1"/>
              </p:cNvSpPr>
              <p:nvPr>
                <p:ph idx="1"/>
              </p:nvPr>
            </p:nvSpPr>
            <p:spPr>
              <a:xfrm>
                <a:off x="1066800" y="834887"/>
                <a:ext cx="10058400" cy="5117857"/>
              </a:xfrm>
              <a:blipFill>
                <a:blip r:embed="rId2"/>
                <a:stretch>
                  <a:fillRect r="-485"/>
                </a:stretch>
              </a:blipFill>
            </p:spPr>
            <p:txBody>
              <a:bodyPr/>
              <a:lstStyle/>
              <a:p>
                <a:r>
                  <a:rPr lang="sr-Latn-RS">
                    <a:noFill/>
                  </a:rPr>
                  <a:t> </a:t>
                </a:r>
              </a:p>
            </p:txBody>
          </p:sp>
        </mc:Fallback>
      </mc:AlternateContent>
    </p:spTree>
    <p:extLst>
      <p:ext uri="{BB962C8B-B14F-4D97-AF65-F5344CB8AC3E}">
        <p14:creationId xmlns:p14="http://schemas.microsoft.com/office/powerpoint/2010/main" val="548999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Energija radnog tela (sistema)</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1524000" y="1600200"/>
                <a:ext cx="9144000" cy="4495800"/>
              </a:xfrm>
            </p:spPr>
            <p:txBody>
              <a:bodyPr>
                <a:normAutofit fontScale="92500" lnSpcReduction="10000"/>
              </a:bodyPr>
              <a:lstStyle/>
              <a:p>
                <a:pPr algn="just"/>
                <a:r>
                  <a:rPr lang="sr-Latn-RS" sz="2000" dirty="0">
                    <a:latin typeface="Arial" panose="020B0604020202020204" pitchFamily="34" charset="0"/>
                    <a:cs typeface="Arial" panose="020B0604020202020204" pitchFamily="34" charset="0"/>
                  </a:rPr>
                  <a:t>Unutrašnja energija je posledica kretanja molekula, kao i unutar samog molekula. To je suma potencijalne i kinetičke energijekretanja molekula, pri čemu kinetička zavisi od mase i brzine, a potencijalna od međumolekularnih sila, pa je kod idealnih gasova potencijalna enrgija jednaka nuli.</a:t>
                </a:r>
              </a:p>
              <a:p>
                <a:pPr algn="just"/>
                <a:r>
                  <a:rPr lang="sr-Latn-RS" sz="2000" dirty="0">
                    <a:latin typeface="Arial" panose="020B0604020202020204" pitchFamily="34" charset="0"/>
                    <a:cs typeface="Arial" panose="020B0604020202020204" pitchFamily="34" charset="0"/>
                  </a:rPr>
                  <a:t>Unutrašnja energija je jednoznačno određena stanjem radnog tela tj. veličinama stanja (p, v, T), pa je onda i sama veličina stanja, i ima svoj totalni diferencijal.</a:t>
                </a:r>
              </a:p>
              <a:p>
                <a:pPr marL="0" indent="0" algn="just">
                  <a:buNone/>
                </a:pPr>
                <a14:m>
                  <m:oMathPara xmlns:m="http://schemas.openxmlformats.org/officeDocument/2006/math">
                    <m:oMathParaPr>
                      <m:jc m:val="centerGroup"/>
                    </m:oMathParaPr>
                    <m:oMath xmlns:m="http://schemas.openxmlformats.org/officeDocument/2006/math">
                      <m:r>
                        <a:rPr lang="sr-Latn-RS" sz="2000" i="1">
                          <a:latin typeface="Cambria Math" panose="02040503050406030204" pitchFamily="18" charset="0"/>
                          <a:cs typeface="Arial" panose="020B0604020202020204" pitchFamily="34" charset="0"/>
                        </a:rPr>
                        <m:t>𝑢</m:t>
                      </m:r>
                      <m:r>
                        <a:rPr lang="sr-Latn-RS" sz="2000" i="1">
                          <a:latin typeface="Cambria Math" panose="02040503050406030204" pitchFamily="18" charset="0"/>
                          <a:cs typeface="Arial" panose="020B0604020202020204" pitchFamily="34" charset="0"/>
                        </a:rPr>
                        <m:t>=</m:t>
                      </m:r>
                      <m:sSub>
                        <m:sSubPr>
                          <m:ctrlPr>
                            <a:rPr lang="sr-Latn-RS" sz="2000" i="1">
                              <a:latin typeface="Cambria Math" panose="02040503050406030204" pitchFamily="18" charset="0"/>
                              <a:cs typeface="Arial" panose="020B0604020202020204" pitchFamily="34" charset="0"/>
                            </a:rPr>
                          </m:ctrlPr>
                        </m:sSubPr>
                        <m:e>
                          <m:r>
                            <a:rPr lang="sr-Latn-RS" sz="2000" i="1">
                              <a:latin typeface="Cambria Math" panose="02040503050406030204" pitchFamily="18" charset="0"/>
                              <a:cs typeface="Arial" panose="020B0604020202020204" pitchFamily="34" charset="0"/>
                            </a:rPr>
                            <m:t>𝑓</m:t>
                          </m:r>
                        </m:e>
                        <m:sub>
                          <m:r>
                            <a:rPr lang="sr-Latn-RS" sz="2000" i="1">
                              <a:latin typeface="Cambria Math" panose="02040503050406030204" pitchFamily="18" charset="0"/>
                              <a:cs typeface="Arial" panose="020B0604020202020204" pitchFamily="34" charset="0"/>
                            </a:rPr>
                            <m:t>1</m:t>
                          </m:r>
                        </m:sub>
                      </m:sSub>
                      <m:d>
                        <m:dPr>
                          <m:ctrlPr>
                            <a:rPr lang="sr-Latn-RS" sz="2000" i="1">
                              <a:latin typeface="Cambria Math" panose="02040503050406030204" pitchFamily="18" charset="0"/>
                              <a:cs typeface="Arial" panose="020B0604020202020204" pitchFamily="34" charset="0"/>
                            </a:rPr>
                          </m:ctrlPr>
                        </m:dPr>
                        <m:e>
                          <m:r>
                            <a:rPr lang="sr-Latn-RS" sz="2000" i="1">
                              <a:latin typeface="Cambria Math" panose="02040503050406030204" pitchFamily="18" charset="0"/>
                              <a:cs typeface="Arial" panose="020B0604020202020204" pitchFamily="34" charset="0"/>
                            </a:rPr>
                            <m:t>𝑝</m:t>
                          </m:r>
                          <m:r>
                            <a:rPr lang="sr-Latn-RS" sz="2000" i="1">
                              <a:latin typeface="Cambria Math" panose="02040503050406030204" pitchFamily="18" charset="0"/>
                              <a:cs typeface="Arial" panose="020B0604020202020204" pitchFamily="34" charset="0"/>
                            </a:rPr>
                            <m:t>,</m:t>
                          </m:r>
                          <m:r>
                            <a:rPr lang="sr-Latn-RS" sz="2000" i="1">
                              <a:latin typeface="Cambria Math" panose="02040503050406030204" pitchFamily="18" charset="0"/>
                              <a:cs typeface="Arial" panose="020B0604020202020204" pitchFamily="34" charset="0"/>
                            </a:rPr>
                            <m:t>𝑣</m:t>
                          </m:r>
                        </m:e>
                      </m:d>
                    </m:oMath>
                  </m:oMathPara>
                </a14:m>
                <a:endParaRPr lang="sr-Latn-RS" sz="2000" dirty="0">
                  <a:latin typeface="Arial" panose="020B0604020202020204" pitchFamily="34" charset="0"/>
                  <a:cs typeface="Arial" panose="020B0604020202020204" pitchFamily="34" charset="0"/>
                </a:endParaRPr>
              </a:p>
              <a:p>
                <a:pPr marL="0" indent="0" algn="just">
                  <a:buNone/>
                </a:pPr>
                <a14:m>
                  <m:oMathPara xmlns:m="http://schemas.openxmlformats.org/officeDocument/2006/math">
                    <m:oMathParaPr>
                      <m:jc m:val="centerGroup"/>
                    </m:oMathParaPr>
                    <m:oMath xmlns:m="http://schemas.openxmlformats.org/officeDocument/2006/math">
                      <m:r>
                        <a:rPr lang="sr-Latn-RS" sz="2000" i="1">
                          <a:latin typeface="Cambria Math" panose="02040503050406030204" pitchFamily="18" charset="0"/>
                          <a:cs typeface="Arial" panose="020B0604020202020204" pitchFamily="34" charset="0"/>
                        </a:rPr>
                        <m:t>𝑢</m:t>
                      </m:r>
                      <m:r>
                        <a:rPr lang="sr-Latn-RS" sz="2000" i="1">
                          <a:latin typeface="Cambria Math" panose="02040503050406030204" pitchFamily="18" charset="0"/>
                          <a:cs typeface="Arial" panose="020B0604020202020204" pitchFamily="34" charset="0"/>
                        </a:rPr>
                        <m:t>=</m:t>
                      </m:r>
                      <m:sSub>
                        <m:sSubPr>
                          <m:ctrlPr>
                            <a:rPr lang="sr-Latn-RS" sz="2000" i="1">
                              <a:latin typeface="Cambria Math" panose="02040503050406030204" pitchFamily="18" charset="0"/>
                              <a:cs typeface="Arial" panose="020B0604020202020204" pitchFamily="34" charset="0"/>
                            </a:rPr>
                          </m:ctrlPr>
                        </m:sSubPr>
                        <m:e>
                          <m:r>
                            <a:rPr lang="sr-Latn-RS" sz="2000" i="1">
                              <a:latin typeface="Cambria Math" panose="02040503050406030204" pitchFamily="18" charset="0"/>
                              <a:cs typeface="Arial" panose="020B0604020202020204" pitchFamily="34" charset="0"/>
                            </a:rPr>
                            <m:t>𝑓</m:t>
                          </m:r>
                        </m:e>
                        <m:sub>
                          <m:r>
                            <a:rPr lang="sr-Latn-RS" sz="2000" i="1">
                              <a:latin typeface="Cambria Math" panose="02040503050406030204" pitchFamily="18" charset="0"/>
                              <a:cs typeface="Arial" panose="020B0604020202020204" pitchFamily="34" charset="0"/>
                            </a:rPr>
                            <m:t>2</m:t>
                          </m:r>
                        </m:sub>
                      </m:sSub>
                      <m:d>
                        <m:dPr>
                          <m:ctrlPr>
                            <a:rPr lang="sr-Latn-RS" sz="2000" i="1">
                              <a:latin typeface="Cambria Math" panose="02040503050406030204" pitchFamily="18" charset="0"/>
                              <a:cs typeface="Arial" panose="020B0604020202020204" pitchFamily="34" charset="0"/>
                            </a:rPr>
                          </m:ctrlPr>
                        </m:dPr>
                        <m:e>
                          <m:r>
                            <a:rPr lang="sr-Latn-RS" sz="2000" i="1">
                              <a:latin typeface="Cambria Math" panose="02040503050406030204" pitchFamily="18" charset="0"/>
                              <a:cs typeface="Arial" panose="020B0604020202020204" pitchFamily="34" charset="0"/>
                            </a:rPr>
                            <m:t>𝑝</m:t>
                          </m:r>
                          <m:r>
                            <a:rPr lang="sr-Latn-RS" sz="2000" i="1">
                              <a:latin typeface="Cambria Math" panose="02040503050406030204" pitchFamily="18" charset="0"/>
                              <a:cs typeface="Arial" panose="020B0604020202020204" pitchFamily="34" charset="0"/>
                            </a:rPr>
                            <m:t>,</m:t>
                          </m:r>
                          <m:r>
                            <a:rPr lang="sr-Latn-RS" sz="2000" i="1">
                              <a:latin typeface="Cambria Math" panose="02040503050406030204" pitchFamily="18" charset="0"/>
                              <a:cs typeface="Arial" panose="020B0604020202020204" pitchFamily="34" charset="0"/>
                            </a:rPr>
                            <m:t>𝑇</m:t>
                          </m:r>
                        </m:e>
                      </m:d>
                    </m:oMath>
                  </m:oMathPara>
                </a14:m>
                <a:endParaRPr lang="sr-Latn-RS" sz="2000" dirty="0">
                  <a:latin typeface="Arial" panose="020B0604020202020204" pitchFamily="34" charset="0"/>
                  <a:cs typeface="Arial" panose="020B0604020202020204" pitchFamily="34" charset="0"/>
                </a:endParaRPr>
              </a:p>
              <a:p>
                <a:pPr marL="0" indent="0" algn="just">
                  <a:buNone/>
                </a:pPr>
                <a14:m>
                  <m:oMathPara xmlns:m="http://schemas.openxmlformats.org/officeDocument/2006/math">
                    <m:oMathParaPr>
                      <m:jc m:val="centerGroup"/>
                    </m:oMathParaPr>
                    <m:oMath xmlns:m="http://schemas.openxmlformats.org/officeDocument/2006/math">
                      <m:r>
                        <a:rPr lang="sr-Latn-RS" sz="2000" i="1">
                          <a:latin typeface="Cambria Math" panose="02040503050406030204" pitchFamily="18" charset="0"/>
                          <a:cs typeface="Arial" panose="020B0604020202020204" pitchFamily="34" charset="0"/>
                        </a:rPr>
                        <m:t>𝑢</m:t>
                      </m:r>
                      <m:r>
                        <a:rPr lang="sr-Latn-RS" sz="2000" i="1">
                          <a:latin typeface="Cambria Math" panose="02040503050406030204" pitchFamily="18" charset="0"/>
                          <a:cs typeface="Arial" panose="020B0604020202020204" pitchFamily="34" charset="0"/>
                        </a:rPr>
                        <m:t>=</m:t>
                      </m:r>
                      <m:sSub>
                        <m:sSubPr>
                          <m:ctrlPr>
                            <a:rPr lang="sr-Latn-RS" sz="2000" i="1">
                              <a:latin typeface="Cambria Math" panose="02040503050406030204" pitchFamily="18" charset="0"/>
                              <a:cs typeface="Arial" panose="020B0604020202020204" pitchFamily="34" charset="0"/>
                            </a:rPr>
                          </m:ctrlPr>
                        </m:sSubPr>
                        <m:e>
                          <m:r>
                            <a:rPr lang="sr-Latn-RS" sz="2000" i="1">
                              <a:latin typeface="Cambria Math" panose="02040503050406030204" pitchFamily="18" charset="0"/>
                              <a:cs typeface="Arial" panose="020B0604020202020204" pitchFamily="34" charset="0"/>
                            </a:rPr>
                            <m:t>𝑓</m:t>
                          </m:r>
                        </m:e>
                        <m:sub>
                          <m:r>
                            <a:rPr lang="sr-Latn-RS" sz="2000" i="1">
                              <a:latin typeface="Cambria Math" panose="02040503050406030204" pitchFamily="18" charset="0"/>
                              <a:cs typeface="Arial" panose="020B0604020202020204" pitchFamily="34" charset="0"/>
                            </a:rPr>
                            <m:t>3</m:t>
                          </m:r>
                        </m:sub>
                      </m:sSub>
                      <m:d>
                        <m:dPr>
                          <m:ctrlPr>
                            <a:rPr lang="sr-Latn-RS" sz="2000" i="1">
                              <a:latin typeface="Cambria Math" panose="02040503050406030204" pitchFamily="18" charset="0"/>
                              <a:cs typeface="Arial" panose="020B0604020202020204" pitchFamily="34" charset="0"/>
                            </a:rPr>
                          </m:ctrlPr>
                        </m:dPr>
                        <m:e>
                          <m:r>
                            <a:rPr lang="sr-Latn-RS" sz="2000" i="1">
                              <a:latin typeface="Cambria Math" panose="02040503050406030204" pitchFamily="18" charset="0"/>
                              <a:cs typeface="Arial" panose="020B0604020202020204" pitchFamily="34" charset="0"/>
                            </a:rPr>
                            <m:t>𝑣</m:t>
                          </m:r>
                          <m:r>
                            <a:rPr lang="sr-Latn-RS" sz="2000" i="1">
                              <a:latin typeface="Cambria Math" panose="02040503050406030204" pitchFamily="18" charset="0"/>
                              <a:cs typeface="Arial" panose="020B0604020202020204" pitchFamily="34" charset="0"/>
                            </a:rPr>
                            <m:t>,</m:t>
                          </m:r>
                          <m:r>
                            <a:rPr lang="sr-Latn-RS" sz="2000" i="1">
                              <a:latin typeface="Cambria Math" panose="02040503050406030204" pitchFamily="18" charset="0"/>
                              <a:cs typeface="Arial" panose="020B0604020202020204" pitchFamily="34" charset="0"/>
                            </a:rPr>
                            <m:t>𝑇</m:t>
                          </m:r>
                        </m:e>
                      </m:d>
                    </m:oMath>
                  </m:oMathPara>
                </a14:m>
                <a:endParaRPr lang="sr-Latn-RS" sz="2000" dirty="0">
                  <a:latin typeface="Arial" panose="020B0604020202020204" pitchFamily="34" charset="0"/>
                  <a:cs typeface="Arial" panose="020B0604020202020204" pitchFamily="34" charset="0"/>
                </a:endParaRPr>
              </a:p>
              <a:p>
                <a:pPr marL="0" indent="0" algn="just">
                  <a:buNone/>
                </a:pPr>
                <a14:m>
                  <m:oMathPara xmlns:m="http://schemas.openxmlformats.org/officeDocument/2006/math">
                    <m:oMathParaPr>
                      <m:jc m:val="centerGroup"/>
                    </m:oMathParaPr>
                    <m:oMath xmlns:m="http://schemas.openxmlformats.org/officeDocument/2006/math">
                      <m:r>
                        <a:rPr lang="sr-Latn-RS" sz="2000" i="1">
                          <a:latin typeface="Cambria Math" panose="02040503050406030204" pitchFamily="18" charset="0"/>
                        </a:rPr>
                        <m:t>ⅆ</m:t>
                      </m:r>
                      <m:r>
                        <a:rPr lang="sr-Latn-RS" sz="2000" i="1">
                          <a:latin typeface="Cambria Math" panose="02040503050406030204" pitchFamily="18" charset="0"/>
                        </a:rPr>
                        <m:t>𝑢</m:t>
                      </m:r>
                      <m:r>
                        <a:rPr lang="sr-Latn-RS" sz="2000" i="1">
                          <a:latin typeface="Cambria Math" panose="02040503050406030204" pitchFamily="18" charset="0"/>
                        </a:rPr>
                        <m:t>=</m:t>
                      </m:r>
                      <m:d>
                        <m:dPr>
                          <m:ctrlPr>
                            <a:rPr lang="sr-Latn-RS" sz="2000" i="1">
                              <a:latin typeface="Cambria Math" panose="02040503050406030204" pitchFamily="18" charset="0"/>
                            </a:rPr>
                          </m:ctrlPr>
                        </m:dPr>
                        <m:e>
                          <m:f>
                            <m:fPr>
                              <m:ctrlPr>
                                <a:rPr lang="sr-Latn-RS" sz="2000" i="1">
                                  <a:latin typeface="Cambria Math" panose="02040503050406030204" pitchFamily="18" charset="0"/>
                                </a:rPr>
                              </m:ctrlPr>
                            </m:fPr>
                            <m:num>
                              <m:r>
                                <a:rPr lang="sr-Latn-RS" sz="2000" i="1">
                                  <a:latin typeface="Cambria Math" panose="02040503050406030204" pitchFamily="18" charset="0"/>
                                </a:rPr>
                                <m:t>𝜕</m:t>
                              </m:r>
                              <m:r>
                                <a:rPr lang="sr-Latn-RS" sz="2000" i="1">
                                  <a:latin typeface="Cambria Math" panose="02040503050406030204" pitchFamily="18" charset="0"/>
                                </a:rPr>
                                <m:t>𝑢</m:t>
                              </m:r>
                            </m:num>
                            <m:den>
                              <m:r>
                                <a:rPr lang="sr-Latn-RS" sz="2000" i="1">
                                  <a:latin typeface="Cambria Math" panose="02040503050406030204" pitchFamily="18" charset="0"/>
                                </a:rPr>
                                <m:t>𝜕</m:t>
                              </m:r>
                              <m:r>
                                <a:rPr lang="sr-Latn-RS" sz="2000" i="1">
                                  <a:latin typeface="Cambria Math" panose="02040503050406030204" pitchFamily="18" charset="0"/>
                                </a:rPr>
                                <m:t>𝑝</m:t>
                              </m:r>
                            </m:den>
                          </m:f>
                        </m:e>
                      </m:d>
                      <m:r>
                        <a:rPr lang="sr-Latn-RS" sz="2000" i="1">
                          <a:latin typeface="Cambria Math" panose="02040503050406030204" pitchFamily="18" charset="0"/>
                        </a:rPr>
                        <m:t>𝑣𝑑𝑝</m:t>
                      </m:r>
                      <m:r>
                        <a:rPr lang="sr-Latn-RS" sz="2000" i="1">
                          <a:latin typeface="Cambria Math" panose="02040503050406030204" pitchFamily="18" charset="0"/>
                        </a:rPr>
                        <m:t>+</m:t>
                      </m:r>
                      <m:d>
                        <m:dPr>
                          <m:ctrlPr>
                            <a:rPr lang="sr-Latn-RS" sz="2000" i="1">
                              <a:latin typeface="Cambria Math" panose="02040503050406030204" pitchFamily="18" charset="0"/>
                            </a:rPr>
                          </m:ctrlPr>
                        </m:dPr>
                        <m:e>
                          <m:f>
                            <m:fPr>
                              <m:ctrlPr>
                                <a:rPr lang="sr-Latn-RS" sz="2000" i="1">
                                  <a:latin typeface="Cambria Math" panose="02040503050406030204" pitchFamily="18" charset="0"/>
                                </a:rPr>
                              </m:ctrlPr>
                            </m:fPr>
                            <m:num>
                              <m:r>
                                <a:rPr lang="sr-Latn-RS" sz="2000" i="1">
                                  <a:latin typeface="Cambria Math" panose="02040503050406030204" pitchFamily="18" charset="0"/>
                                </a:rPr>
                                <m:t>𝜕</m:t>
                              </m:r>
                              <m:r>
                                <a:rPr lang="sr-Latn-RS" sz="2000" i="1">
                                  <a:latin typeface="Cambria Math" panose="02040503050406030204" pitchFamily="18" charset="0"/>
                                </a:rPr>
                                <m:t>𝑢</m:t>
                              </m:r>
                            </m:num>
                            <m:den>
                              <m:r>
                                <a:rPr lang="sr-Latn-RS" sz="2000" i="1">
                                  <a:latin typeface="Cambria Math" panose="02040503050406030204" pitchFamily="18" charset="0"/>
                                </a:rPr>
                                <m:t>𝜕</m:t>
                              </m:r>
                              <m:r>
                                <a:rPr lang="sr-Latn-RS" sz="2000" i="1">
                                  <a:latin typeface="Cambria Math" panose="02040503050406030204" pitchFamily="18" charset="0"/>
                                </a:rPr>
                                <m:t>𝑣</m:t>
                              </m:r>
                            </m:den>
                          </m:f>
                        </m:e>
                      </m:d>
                      <m:r>
                        <a:rPr lang="sr-Latn-RS" sz="2000" i="1">
                          <a:latin typeface="Cambria Math" panose="02040503050406030204" pitchFamily="18" charset="0"/>
                        </a:rPr>
                        <m:t>𝑝𝑑𝑣</m:t>
                      </m:r>
                    </m:oMath>
                  </m:oMathPara>
                </a14:m>
                <a:endParaRPr lang="sr-Latn-RS" sz="2000" dirty="0">
                  <a:latin typeface="Arial" panose="020B0604020202020204" pitchFamily="34" charset="0"/>
                  <a:cs typeface="Arial" panose="020B0604020202020204" pitchFamily="34" charset="0"/>
                </a:endParaRPr>
              </a:p>
              <a:p>
                <a:pPr marL="0" indent="0" algn="just">
                  <a:buNone/>
                </a:pPr>
                <a14:m>
                  <m:oMathPara xmlns:m="http://schemas.openxmlformats.org/officeDocument/2006/math">
                    <m:oMathParaPr>
                      <m:jc m:val="centerGroup"/>
                    </m:oMathParaPr>
                    <m:oMath xmlns:m="http://schemas.openxmlformats.org/officeDocument/2006/math">
                      <m:r>
                        <a:rPr lang="sr-Latn-RS" sz="2000" i="1">
                          <a:latin typeface="Cambria Math" panose="02040503050406030204" pitchFamily="18" charset="0"/>
                        </a:rPr>
                        <m:t>𝑢</m:t>
                      </m:r>
                      <m:r>
                        <a:rPr lang="sr-Latn-RS" sz="2000" i="1">
                          <a:latin typeface="Cambria Math" panose="02040503050406030204" pitchFamily="18" charset="0"/>
                        </a:rPr>
                        <m:t>=</m:t>
                      </m:r>
                      <m:r>
                        <a:rPr lang="sr-Latn-RS" sz="2000" i="1">
                          <a:latin typeface="Cambria Math" panose="02040503050406030204" pitchFamily="18" charset="0"/>
                        </a:rPr>
                        <m:t>𝑓</m:t>
                      </m:r>
                      <m:d>
                        <m:dPr>
                          <m:ctrlPr>
                            <a:rPr lang="sr-Latn-RS" sz="2000" i="1">
                              <a:latin typeface="Cambria Math" panose="02040503050406030204" pitchFamily="18" charset="0"/>
                            </a:rPr>
                          </m:ctrlPr>
                        </m:dPr>
                        <m:e>
                          <m:r>
                            <a:rPr lang="sr-Latn-RS" sz="2000" i="1">
                              <a:latin typeface="Cambria Math" panose="02040503050406030204" pitchFamily="18" charset="0"/>
                            </a:rPr>
                            <m:t>𝑇</m:t>
                          </m:r>
                        </m:e>
                      </m:d>
                      <m:d>
                        <m:dPr>
                          <m:begChr m:val="["/>
                          <m:endChr m:val="]"/>
                          <m:ctrlPr>
                            <a:rPr lang="sr-Latn-RS" sz="2000" i="1">
                              <a:latin typeface="Cambria Math" panose="02040503050406030204" pitchFamily="18" charset="0"/>
                            </a:rPr>
                          </m:ctrlPr>
                        </m:dPr>
                        <m:e>
                          <m:f>
                            <m:fPr>
                              <m:ctrlPr>
                                <a:rPr lang="sr-Latn-RS" sz="2000" i="1">
                                  <a:latin typeface="Cambria Math" panose="02040503050406030204" pitchFamily="18" charset="0"/>
                                </a:rPr>
                              </m:ctrlPr>
                            </m:fPr>
                            <m:num>
                              <m:r>
                                <a:rPr lang="sr-Latn-RS" sz="2000" i="1">
                                  <a:latin typeface="Cambria Math" panose="02040503050406030204" pitchFamily="18" charset="0"/>
                                </a:rPr>
                                <m:t>𝑘𝐽</m:t>
                              </m:r>
                            </m:num>
                            <m:den>
                              <m:r>
                                <a:rPr lang="sr-Latn-RS" sz="2000" i="1">
                                  <a:latin typeface="Cambria Math" panose="02040503050406030204" pitchFamily="18" charset="0"/>
                                </a:rPr>
                                <m:t>𝑘𝑔</m:t>
                              </m:r>
                            </m:den>
                          </m:f>
                        </m:e>
                      </m:d>
                    </m:oMath>
                  </m:oMathPara>
                </a14:m>
                <a:endParaRPr lang="sr-Latn-RS" sz="2000" dirty="0">
                  <a:latin typeface="Arial" panose="020B0604020202020204" pitchFamily="34" charset="0"/>
                  <a:cs typeface="Arial" panose="020B0604020202020204" pitchFamily="34" charset="0"/>
                </a:endParaRPr>
              </a:p>
              <a:p>
                <a:pPr marL="0" indent="0" algn="just">
                  <a:buNone/>
                </a:pPr>
                <a:endParaRPr lang="sr-Latn-RS" dirty="0"/>
              </a:p>
              <a:p>
                <a:pPr marL="0" indent="0" algn="just">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1524000" y="1600200"/>
                <a:ext cx="9144000" cy="4495800"/>
              </a:xfrm>
              <a:blipFill>
                <a:blip r:embed="rId2"/>
                <a:stretch>
                  <a:fillRect l="-533" t="-814" r="-600"/>
                </a:stretch>
              </a:blipFill>
            </p:spPr>
            <p:txBody>
              <a:bodyPr/>
              <a:lstStyle/>
              <a:p>
                <a:r>
                  <a:rPr lang="sr-Latn-RS">
                    <a:noFill/>
                  </a:rPr>
                  <a:t> </a:t>
                </a:r>
              </a:p>
            </p:txBody>
          </p:sp>
        </mc:Fallback>
      </mc:AlternateContent>
    </p:spTree>
    <p:extLst>
      <p:ext uri="{BB962C8B-B14F-4D97-AF65-F5344CB8AC3E}">
        <p14:creationId xmlns:p14="http://schemas.microsoft.com/office/powerpoint/2010/main" val="1014691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Unutrašnja energija</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a:xfrm>
                <a:off x="1066799" y="1586948"/>
                <a:ext cx="10595113" cy="4997152"/>
              </a:xfrm>
            </p:spPr>
            <p:txBody>
              <a:bodyPr>
                <a:normAutofit fontScale="92500" lnSpcReduction="10000"/>
              </a:bodyPr>
              <a:lstStyle/>
              <a:p>
                <a:pPr algn="just"/>
                <a:r>
                  <a:rPr lang="sr-Latn-RS" sz="2200" dirty="0">
                    <a:latin typeface="Arial" panose="020B0604020202020204" pitchFamily="34" charset="0"/>
                    <a:cs typeface="Arial" panose="020B0604020202020204" pitchFamily="34" charset="0"/>
                  </a:rPr>
                  <a:t>Posebno za idealna gas unutrašnja energija je funkcija samo temperaure, dok to ne važi za realne gasove.</a:t>
                </a:r>
              </a:p>
              <a:p>
                <a:pPr algn="just"/>
                <a:r>
                  <a:rPr lang="sr-Latn-RS" sz="2200" dirty="0">
                    <a:latin typeface="Arial" panose="020B0604020202020204" pitchFamily="34" charset="0"/>
                    <a:cs typeface="Arial" panose="020B0604020202020204" pitchFamily="34" charset="0"/>
                  </a:rPr>
                  <a:t>Osim definisanog pojma unutrašnje energije, postoji i unutrašnja energija koja se manifestuje nuklearnim i hemijskim reakcijama, pa je ukupna unutrašnja energija radnog tela:</a:t>
                </a:r>
              </a:p>
              <a:p>
                <a:pPr algn="just"/>
                <a:endParaRPr lang="sr-Latn-RS" sz="2200" dirty="0">
                  <a:latin typeface="Arial" panose="020B060402020202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r>
                        <a:rPr lang="sr-Latn-RS" sz="2200" i="1">
                          <a:latin typeface="Cambria Math" panose="02040503050406030204" pitchFamily="18" charset="0"/>
                        </a:rPr>
                        <m:t>𝑢</m:t>
                      </m:r>
                      <m:r>
                        <a:rPr lang="sr-Latn-RS" sz="2200" i="1">
                          <a:latin typeface="Cambria Math" panose="02040503050406030204" pitchFamily="18" charset="0"/>
                        </a:rPr>
                        <m:t>=</m:t>
                      </m:r>
                      <m:sSub>
                        <m:sSubPr>
                          <m:ctrlPr>
                            <a:rPr lang="sr-Latn-RS" sz="2200" i="1">
                              <a:latin typeface="Cambria Math" panose="02040503050406030204" pitchFamily="18" charset="0"/>
                            </a:rPr>
                          </m:ctrlPr>
                        </m:sSubPr>
                        <m:e>
                          <m:r>
                            <a:rPr lang="sr-Latn-RS" sz="2200" i="1">
                              <a:latin typeface="Cambria Math" panose="02040503050406030204" pitchFamily="18" charset="0"/>
                            </a:rPr>
                            <m:t>𝑢</m:t>
                          </m:r>
                        </m:e>
                        <m:sub>
                          <m:r>
                            <a:rPr lang="sr-Latn-RS" sz="2200" i="1">
                              <a:latin typeface="Cambria Math" panose="02040503050406030204" pitchFamily="18" charset="0"/>
                            </a:rPr>
                            <m:t>𝑡</m:t>
                          </m:r>
                        </m:sub>
                      </m:sSub>
                      <m:r>
                        <a:rPr lang="sr-Latn-RS" sz="2200" i="1">
                          <a:latin typeface="Cambria Math" panose="02040503050406030204" pitchFamily="18" charset="0"/>
                        </a:rPr>
                        <m:t>+</m:t>
                      </m:r>
                      <m:sSub>
                        <m:sSubPr>
                          <m:ctrlPr>
                            <a:rPr lang="sr-Latn-RS" sz="2200" i="1">
                              <a:latin typeface="Cambria Math" panose="02040503050406030204" pitchFamily="18" charset="0"/>
                            </a:rPr>
                          </m:ctrlPr>
                        </m:sSubPr>
                        <m:e>
                          <m:r>
                            <a:rPr lang="sr-Latn-RS" sz="2200" i="1">
                              <a:latin typeface="Cambria Math" panose="02040503050406030204" pitchFamily="18" charset="0"/>
                            </a:rPr>
                            <m:t>𝑢</m:t>
                          </m:r>
                        </m:e>
                        <m:sub>
                          <m:r>
                            <a:rPr lang="sr-Latn-RS" sz="2200" i="1">
                              <a:latin typeface="Cambria Math" panose="02040503050406030204" pitchFamily="18" charset="0"/>
                            </a:rPr>
                            <m:t>h</m:t>
                          </m:r>
                        </m:sub>
                      </m:sSub>
                      <m:r>
                        <a:rPr lang="sr-Latn-RS" sz="2200" i="1">
                          <a:latin typeface="Cambria Math" panose="02040503050406030204" pitchFamily="18" charset="0"/>
                        </a:rPr>
                        <m:t>+</m:t>
                      </m:r>
                      <m:sSub>
                        <m:sSubPr>
                          <m:ctrlPr>
                            <a:rPr lang="sr-Latn-RS" sz="2200" i="1">
                              <a:latin typeface="Cambria Math" panose="02040503050406030204" pitchFamily="18" charset="0"/>
                            </a:rPr>
                          </m:ctrlPr>
                        </m:sSubPr>
                        <m:e>
                          <m:r>
                            <a:rPr lang="sr-Latn-RS" sz="2200" i="1">
                              <a:latin typeface="Cambria Math" panose="02040503050406030204" pitchFamily="18" charset="0"/>
                            </a:rPr>
                            <m:t>𝑢</m:t>
                          </m:r>
                        </m:e>
                        <m:sub>
                          <m:r>
                            <a:rPr lang="sr-Latn-RS" sz="2200" i="1">
                              <a:latin typeface="Cambria Math" panose="02040503050406030204" pitchFamily="18" charset="0"/>
                            </a:rPr>
                            <m:t>𝑛</m:t>
                          </m:r>
                        </m:sub>
                      </m:sSub>
                    </m:oMath>
                  </m:oMathPara>
                </a14:m>
                <a:endParaRPr lang="sr-Latn-RS" sz="2200" dirty="0">
                  <a:latin typeface="Arial" panose="020B060402020202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r>
                        <a:rPr lang="sr-Latn-RS" sz="2200" i="1">
                          <a:latin typeface="Cambria Math" panose="02040503050406030204" pitchFamily="18" charset="0"/>
                        </a:rPr>
                        <m:t>𝑈</m:t>
                      </m:r>
                      <m:r>
                        <a:rPr lang="sr-Latn-RS" sz="2200" i="1">
                          <a:latin typeface="Cambria Math" panose="02040503050406030204" pitchFamily="18" charset="0"/>
                        </a:rPr>
                        <m:t>=</m:t>
                      </m:r>
                      <m:r>
                        <a:rPr lang="sr-Latn-RS" sz="2200" i="1">
                          <a:latin typeface="Cambria Math" panose="02040503050406030204" pitchFamily="18" charset="0"/>
                        </a:rPr>
                        <m:t>𝑚</m:t>
                      </m:r>
                      <m:r>
                        <a:rPr lang="sr-Latn-RS" sz="2200" i="1">
                          <a:latin typeface="Cambria Math" panose="02040503050406030204" pitchFamily="18" charset="0"/>
                          <a:ea typeface="Cambria Math" panose="02040503050406030204" pitchFamily="18" charset="0"/>
                        </a:rPr>
                        <m:t>∙</m:t>
                      </m:r>
                      <m:r>
                        <a:rPr lang="sr-Latn-RS" sz="2200" i="1">
                          <a:latin typeface="Cambria Math" panose="02040503050406030204" pitchFamily="18" charset="0"/>
                          <a:ea typeface="Cambria Math" panose="02040503050406030204" pitchFamily="18" charset="0"/>
                        </a:rPr>
                        <m:t>𝑢</m:t>
                      </m:r>
                      <m:r>
                        <a:rPr lang="sr-Latn-RS" sz="2200" i="1">
                          <a:latin typeface="Cambria Math" panose="02040503050406030204" pitchFamily="18" charset="0"/>
                          <a:ea typeface="Cambria Math" panose="02040503050406030204" pitchFamily="18" charset="0"/>
                        </a:rPr>
                        <m:t> </m:t>
                      </m:r>
                      <m:d>
                        <m:dPr>
                          <m:begChr m:val="["/>
                          <m:endChr m:val="]"/>
                          <m:ctrlPr>
                            <a:rPr lang="sr-Latn-RS" sz="2200" i="1">
                              <a:latin typeface="Cambria Math" panose="02040503050406030204" pitchFamily="18" charset="0"/>
                              <a:ea typeface="Cambria Math" panose="02040503050406030204" pitchFamily="18" charset="0"/>
                            </a:rPr>
                          </m:ctrlPr>
                        </m:dPr>
                        <m:e>
                          <m:r>
                            <a:rPr lang="sr-Latn-RS" sz="2200" i="1">
                              <a:latin typeface="Cambria Math" panose="02040503050406030204" pitchFamily="18" charset="0"/>
                              <a:ea typeface="Cambria Math" panose="02040503050406030204" pitchFamily="18" charset="0"/>
                            </a:rPr>
                            <m:t>𝑘𝐽</m:t>
                          </m:r>
                        </m:e>
                      </m:d>
                    </m:oMath>
                  </m:oMathPara>
                </a14:m>
                <a:endParaRPr lang="sr-Latn-RS" sz="2200" dirty="0">
                  <a:latin typeface="Arial" panose="020B0604020202020204" pitchFamily="34" charset="0"/>
                  <a:cs typeface="Arial" panose="020B0604020202020204" pitchFamily="34" charset="0"/>
                </a:endParaRPr>
              </a:p>
              <a:p>
                <a:pPr marL="0" indent="0" algn="just">
                  <a:buNone/>
                </a:pPr>
                <a:r>
                  <a:rPr lang="sr-Latn-RS" sz="2200" dirty="0">
                    <a:latin typeface="Arial" panose="020B0604020202020204" pitchFamily="34" charset="0"/>
                    <a:cs typeface="Arial" panose="020B0604020202020204" pitchFamily="34" charset="0"/>
                  </a:rPr>
                  <a:t>Pri čemu se obično zadnja dva člana predhodne jednačine zanemaruju.</a:t>
                </a:r>
              </a:p>
              <a:p>
                <a:pPr marL="0" indent="0" algn="just">
                  <a:buNone/>
                </a:pPr>
                <a:r>
                  <a:rPr lang="sr-Latn-RS" sz="2200" dirty="0">
                    <a:latin typeface="Arial" panose="020B0604020202020204" pitchFamily="34" charset="0"/>
                    <a:cs typeface="Arial" panose="020B0604020202020204" pitchFamily="34" charset="0"/>
                  </a:rPr>
                  <a:t>Jedinica u kojoj se izražava unutrašnja energija je Džul.</a:t>
                </a:r>
              </a:p>
              <a:p>
                <a:pPr algn="just"/>
                <a:r>
                  <a:rPr lang="en-US" sz="2200" dirty="0" err="1">
                    <a:latin typeface="Arial" panose="020B0604020202020204" pitchFamily="34" charset="0"/>
                    <a:cs typeface="Arial" panose="020B0604020202020204" pitchFamily="34" charset="0"/>
                  </a:rPr>
                  <a:t>Temperatura</a:t>
                </a:r>
                <a:r>
                  <a:rPr lang="en-US" sz="2200" dirty="0">
                    <a:latin typeface="Arial" panose="020B0604020202020204" pitchFamily="34" charset="0"/>
                    <a:cs typeface="Arial" panose="020B0604020202020204" pitchFamily="34" charset="0"/>
                  </a:rPr>
                  <a:t> je </a:t>
                </a:r>
                <a:r>
                  <a:rPr lang="en-US" sz="2200" dirty="0" err="1">
                    <a:latin typeface="Arial" panose="020B0604020202020204" pitchFamily="34" charset="0"/>
                    <a:cs typeface="Arial" panose="020B0604020202020204" pitchFamily="34" charset="0"/>
                  </a:rPr>
                  <a:t>mera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srednje</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kinetičke</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energije</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molekula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gasa</a:t>
                </a:r>
                <a:r>
                  <a:rPr lang="en-US" sz="2200" dirty="0">
                    <a:latin typeface="Arial" panose="020B0604020202020204" pitchFamily="34" charset="0"/>
                    <a:cs typeface="Arial" panose="020B0604020202020204" pitchFamily="34" charset="0"/>
                  </a:rPr>
                  <a:t>.</a:t>
                </a:r>
              </a:p>
              <a:p>
                <a:pPr algn="just"/>
                <a:r>
                  <a:rPr lang="en-US" sz="2200" dirty="0" err="1">
                    <a:latin typeface="Arial" panose="020B0604020202020204" pitchFamily="34" charset="0"/>
                    <a:cs typeface="Arial" panose="020B0604020202020204" pitchFamily="34" charset="0"/>
                  </a:rPr>
                  <a:t>Unutrašnja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energija</a:t>
                </a: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U </a:t>
                </a:r>
                <a:r>
                  <a:rPr lang="en-US" sz="2200" dirty="0" err="1">
                    <a:latin typeface="Arial" panose="020B0604020202020204" pitchFamily="34" charset="0"/>
                    <a:cs typeface="Arial" panose="020B0604020202020204" pitchFamily="34" charset="0"/>
                  </a:rPr>
                  <a:t>idealnog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gasa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zavisi</a:t>
                </a:r>
                <a:r>
                  <a:rPr lang="en-US" sz="2200" dirty="0">
                    <a:latin typeface="Arial" panose="020B0604020202020204" pitchFamily="34" charset="0"/>
                    <a:cs typeface="Arial" panose="020B0604020202020204" pitchFamily="34" charset="0"/>
                  </a:rPr>
                  <a:t> od </a:t>
                </a:r>
                <a:r>
                  <a:rPr lang="en-US" sz="2200" dirty="0" err="1">
                    <a:latin typeface="Arial" panose="020B0604020202020204" pitchFamily="34" charset="0"/>
                    <a:cs typeface="Arial" panose="020B0604020202020204" pitchFamily="34" charset="0"/>
                  </a:rPr>
                  <a:t>apsolutne</a:t>
                </a:r>
                <a:r>
                  <a:rPr lang="en-US" sz="2200" dirty="0">
                    <a:latin typeface="Arial" panose="020B0604020202020204" pitchFamily="34" charset="0"/>
                    <a:cs typeface="Arial" panose="020B0604020202020204" pitchFamily="34" charset="0"/>
                  </a:rPr>
                  <a:t> temperature, </a:t>
                </a:r>
                <a:r>
                  <a:rPr lang="en-US" sz="2200" dirty="0" err="1">
                    <a:latin typeface="Arial" panose="020B0604020202020204" pitchFamily="34" charset="0"/>
                    <a:cs typeface="Arial" panose="020B0604020202020204" pitchFamily="34" charset="0"/>
                  </a:rPr>
                  <a:t>ali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strogo</a:t>
                </a:r>
                <a:r>
                  <a:rPr lang="sr-Latn-R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uzevši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i</a:t>
                </a:r>
                <a:r>
                  <a:rPr lang="en-US" sz="2200" dirty="0">
                    <a:latin typeface="Arial" panose="020B0604020202020204" pitchFamily="34" charset="0"/>
                    <a:cs typeface="Arial" panose="020B0604020202020204" pitchFamily="34" charset="0"/>
                  </a:rPr>
                  <a:t> od </a:t>
                </a:r>
                <a:r>
                  <a:rPr lang="en-US" sz="2200" dirty="0" err="1">
                    <a:latin typeface="Arial" panose="020B0604020202020204" pitchFamily="34" charset="0"/>
                    <a:cs typeface="Arial" panose="020B0604020202020204" pitchFamily="34" charset="0"/>
                  </a:rPr>
                  <a:t>broja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stepeni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slobode</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molekula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vrsta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molekula</a:t>
                </a:r>
                <a:r>
                  <a:rPr lang="en-US" sz="2200" dirty="0">
                    <a:latin typeface="Arial" panose="020B0604020202020204" pitchFamily="34" charset="0"/>
                    <a:cs typeface="Arial" panose="020B0604020202020204" pitchFamily="34" charset="0"/>
                  </a:rPr>
                  <a:t>).</a:t>
                </a:r>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xfrm>
                <a:off x="1066799" y="1586948"/>
                <a:ext cx="10595113" cy="4997152"/>
              </a:xfrm>
              <a:blipFill>
                <a:blip r:embed="rId2"/>
                <a:stretch>
                  <a:fillRect l="-575" t="-488" r="-575"/>
                </a:stretch>
              </a:blipFill>
            </p:spPr>
            <p:txBody>
              <a:bodyPr/>
              <a:lstStyle/>
              <a:p>
                <a:r>
                  <a:rPr lang="sr-Latn-RS">
                    <a:noFill/>
                  </a:rPr>
                  <a:t> </a:t>
                </a:r>
              </a:p>
            </p:txBody>
          </p:sp>
        </mc:Fallback>
      </mc:AlternateContent>
    </p:spTree>
    <p:extLst>
      <p:ext uri="{BB962C8B-B14F-4D97-AF65-F5344CB8AC3E}">
        <p14:creationId xmlns:p14="http://schemas.microsoft.com/office/powerpoint/2010/main" val="3049698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b="1" dirty="0">
                <a:latin typeface="Arial" panose="020B0604020202020204" pitchFamily="34" charset="0"/>
                <a:cs typeface="Arial" panose="020B0604020202020204" pitchFamily="34" charset="0"/>
              </a:rPr>
              <a:t>Količina toplote</a:t>
            </a:r>
            <a:endParaRPr lang="en-US" b="1"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a:bodyPr>
              <a:lstStyle/>
              <a:p>
                <a:pPr algn="just"/>
                <a:r>
                  <a:rPr lang="sr-Latn-RS" sz="2000" dirty="0">
                    <a:latin typeface="Arial" panose="020B0604020202020204" pitchFamily="34" charset="0"/>
                    <a:cs typeface="Arial" panose="020B0604020202020204" pitchFamily="34" charset="0"/>
                  </a:rPr>
                  <a:t>Količina toplote se dovodi ili odvodi od realnog tela, pri čemu se menja energijsko stanje tog tela. Količina toplote nije veličina stanja, već veličina promene stanja (veličina procesa). Isto važi zi za mehanički rad (</a:t>
                </a:r>
                <a:r>
                  <a:rPr lang="el-GR" sz="2000" dirty="0">
                    <a:latin typeface="Arial" panose="020B0604020202020204" pitchFamily="34" charset="0"/>
                    <a:cs typeface="Arial" panose="020B0604020202020204" pitchFamily="34" charset="0"/>
                  </a:rPr>
                  <a:t>δ</a:t>
                </a:r>
                <a:r>
                  <a:rPr lang="sr-Latn-RS" sz="2000" dirty="0">
                    <a:latin typeface="Arial" panose="020B0604020202020204" pitchFamily="34" charset="0"/>
                    <a:cs typeface="Arial" panose="020B0604020202020204" pitchFamily="34" charset="0"/>
                  </a:rPr>
                  <a:t>W).</a:t>
                </a:r>
              </a:p>
              <a:p>
                <a:pPr algn="just"/>
                <a:r>
                  <a:rPr lang="sr-Latn-RS" sz="2000" dirty="0">
                    <a:latin typeface="Arial" panose="020B0604020202020204" pitchFamily="34" charset="0"/>
                    <a:cs typeface="Arial" panose="020B0604020202020204" pitchFamily="34" charset="0"/>
                  </a:rPr>
                  <a:t>Količina toplote nema totalni diferencijal već samo </a:t>
                </a:r>
                <a:r>
                  <a:rPr lang="el-GR" sz="2000" dirty="0">
                    <a:latin typeface="Arial" panose="020B0604020202020204" pitchFamily="34" charset="0"/>
                    <a:cs typeface="Arial" panose="020B0604020202020204" pitchFamily="34" charset="0"/>
                  </a:rPr>
                  <a:t>δ</a:t>
                </a:r>
                <a:r>
                  <a:rPr lang="sr-Latn-RS" sz="2000" dirty="0">
                    <a:latin typeface="Arial" panose="020B0604020202020204" pitchFamily="34" charset="0"/>
                    <a:cs typeface="Arial" panose="020B0604020202020204" pitchFamily="34" charset="0"/>
                  </a:rPr>
                  <a:t>q [kJ/kg] ili </a:t>
                </a:r>
                <a:r>
                  <a:rPr lang="el-GR" sz="2000" dirty="0">
                    <a:latin typeface="Arial" panose="020B0604020202020204" pitchFamily="34" charset="0"/>
                    <a:cs typeface="Arial" panose="020B0604020202020204" pitchFamily="34" charset="0"/>
                  </a:rPr>
                  <a:t>δ</a:t>
                </a:r>
                <a:r>
                  <a:rPr lang="sr-Latn-RS" sz="2000" dirty="0">
                    <a:latin typeface="Arial" panose="020B0604020202020204" pitchFamily="34" charset="0"/>
                    <a:cs typeface="Arial" panose="020B0604020202020204" pitchFamily="34" charset="0"/>
                  </a:rPr>
                  <a:t>Q[kJ], isto vaći i za rad </a:t>
                </a:r>
                <a:r>
                  <a:rPr lang="el-GR" sz="2000" dirty="0">
                    <a:latin typeface="Arial" panose="020B0604020202020204" pitchFamily="34" charset="0"/>
                    <a:cs typeface="Arial" panose="020B0604020202020204" pitchFamily="34" charset="0"/>
                  </a:rPr>
                  <a:t>δ</a:t>
                </a:r>
                <a:r>
                  <a:rPr lang="sr-Latn-RS" sz="2000" dirty="0">
                    <a:latin typeface="Arial" panose="020B0604020202020204" pitchFamily="34" charset="0"/>
                    <a:cs typeface="Arial" panose="020B0604020202020204" pitchFamily="34" charset="0"/>
                  </a:rPr>
                  <a:t>W'; </a:t>
                </a:r>
                <a:r>
                  <a:rPr lang="el-GR" sz="2000" dirty="0">
                    <a:latin typeface="Arial" panose="020B0604020202020204" pitchFamily="34" charset="0"/>
                    <a:cs typeface="Arial" panose="020B0604020202020204" pitchFamily="34" charset="0"/>
                  </a:rPr>
                  <a:t>δ</a:t>
                </a:r>
                <a:r>
                  <a:rPr lang="sr-Latn-RS" sz="2000" dirty="0">
                    <a:latin typeface="Arial" panose="020B0604020202020204" pitchFamily="34" charset="0"/>
                    <a:cs typeface="Arial" panose="020B0604020202020204" pitchFamily="34" charset="0"/>
                  </a:rPr>
                  <a:t>W pri čemu važi:</a:t>
                </a:r>
              </a:p>
              <a:p>
                <a:pPr marL="0" indent="0" algn="just">
                  <a:buNone/>
                </a:pPr>
                <a14:m>
                  <m:oMathPara xmlns:m="http://schemas.openxmlformats.org/officeDocument/2006/math">
                    <m:oMathParaPr>
                      <m:jc m:val="centerGroup"/>
                    </m:oMathParaPr>
                    <m:oMath xmlns:m="http://schemas.openxmlformats.org/officeDocument/2006/math">
                      <m:r>
                        <a:rPr lang="sr-Latn-RS" sz="2000" i="1">
                          <a:latin typeface="Cambria Math" panose="02040503050406030204" pitchFamily="18" charset="0"/>
                          <a:cs typeface="Arial" panose="020B0604020202020204" pitchFamily="34" charset="0"/>
                        </a:rPr>
                        <m:t>𝑊</m:t>
                      </m:r>
                      <m:r>
                        <a:rPr lang="sr-Latn-RS" sz="2000" i="1">
                          <a:latin typeface="Cambria Math" panose="02040503050406030204" pitchFamily="18" charset="0"/>
                          <a:cs typeface="Arial" panose="020B0604020202020204" pitchFamily="34" charset="0"/>
                        </a:rPr>
                        <m:t>=</m:t>
                      </m:r>
                      <m:r>
                        <a:rPr lang="sr-Latn-RS" sz="2000" i="1">
                          <a:latin typeface="Cambria Math" panose="02040503050406030204" pitchFamily="18" charset="0"/>
                          <a:cs typeface="Arial" panose="020B0604020202020204" pitchFamily="34" charset="0"/>
                        </a:rPr>
                        <m:t>𝑚</m:t>
                      </m:r>
                      <m:r>
                        <a:rPr lang="sr-Latn-RS" sz="2000" i="1">
                          <a:latin typeface="Cambria Math" panose="02040503050406030204" pitchFamily="18" charset="0"/>
                          <a:ea typeface="Cambria Math" panose="02040503050406030204" pitchFamily="18" charset="0"/>
                          <a:cs typeface="Arial" panose="020B0604020202020204" pitchFamily="34" charset="0"/>
                        </a:rPr>
                        <m:t>∙</m:t>
                      </m:r>
                      <m:sSup>
                        <m:sSupPr>
                          <m:ctrlPr>
                            <a:rPr lang="sr-Latn-RS" sz="2000" i="1">
                              <a:latin typeface="Cambria Math" panose="02040503050406030204" pitchFamily="18" charset="0"/>
                              <a:ea typeface="Cambria Math" panose="02040503050406030204" pitchFamily="18" charset="0"/>
                              <a:cs typeface="Arial" panose="020B0604020202020204" pitchFamily="34" charset="0"/>
                            </a:rPr>
                          </m:ctrlPr>
                        </m:sSupPr>
                        <m:e>
                          <m:r>
                            <a:rPr lang="sr-Latn-RS" sz="2000" i="1">
                              <a:latin typeface="Cambria Math" panose="02040503050406030204" pitchFamily="18" charset="0"/>
                              <a:ea typeface="Cambria Math" panose="02040503050406030204" pitchFamily="18" charset="0"/>
                              <a:cs typeface="Arial" panose="020B0604020202020204" pitchFamily="34" charset="0"/>
                            </a:rPr>
                            <m:t>𝑊</m:t>
                          </m:r>
                        </m:e>
                        <m:sup>
                          <m:r>
                            <a:rPr lang="sr-Latn-RS" sz="2000" i="1">
                              <a:latin typeface="Cambria Math" panose="02040503050406030204" pitchFamily="18" charset="0"/>
                              <a:ea typeface="Cambria Math" panose="02040503050406030204" pitchFamily="18" charset="0"/>
                              <a:cs typeface="Arial" panose="020B0604020202020204" pitchFamily="34" charset="0"/>
                            </a:rPr>
                            <m:t>,</m:t>
                          </m:r>
                        </m:sup>
                      </m:sSup>
                    </m:oMath>
                  </m:oMathPara>
                </a14:m>
                <a:endParaRPr lang="sr-Latn-RS" sz="2000" dirty="0">
                  <a:latin typeface="Arial" panose="020B0604020202020204" pitchFamily="34" charset="0"/>
                  <a:cs typeface="Arial" panose="020B0604020202020204" pitchFamily="34" charset="0"/>
                </a:endParaRPr>
              </a:p>
              <a:p>
                <a:pPr marL="0" indent="0" algn="just">
                  <a:buNone/>
                </a:pPr>
                <a14:m>
                  <m:oMathPara xmlns:m="http://schemas.openxmlformats.org/officeDocument/2006/math">
                    <m:oMathParaPr>
                      <m:jc m:val="centerGroup"/>
                    </m:oMathParaPr>
                    <m:oMath xmlns:m="http://schemas.openxmlformats.org/officeDocument/2006/math">
                      <m:r>
                        <a:rPr lang="sr-Latn-RS" sz="2000" i="1">
                          <a:latin typeface="Cambria Math" panose="02040503050406030204" pitchFamily="18" charset="0"/>
                          <a:cs typeface="Arial" panose="020B0604020202020204" pitchFamily="34" charset="0"/>
                        </a:rPr>
                        <m:t>𝑄</m:t>
                      </m:r>
                      <m:r>
                        <a:rPr lang="sr-Latn-RS" sz="2000" i="1">
                          <a:latin typeface="Cambria Math" panose="02040503050406030204" pitchFamily="18" charset="0"/>
                          <a:cs typeface="Arial" panose="020B0604020202020204" pitchFamily="34" charset="0"/>
                        </a:rPr>
                        <m:t>=</m:t>
                      </m:r>
                      <m:r>
                        <a:rPr lang="sr-Latn-RS" sz="2000" i="1">
                          <a:latin typeface="Cambria Math" panose="02040503050406030204" pitchFamily="18" charset="0"/>
                          <a:cs typeface="Arial" panose="020B0604020202020204" pitchFamily="34" charset="0"/>
                        </a:rPr>
                        <m:t>𝑚</m:t>
                      </m:r>
                      <m:r>
                        <a:rPr lang="sr-Latn-RS" sz="2000" i="1">
                          <a:latin typeface="Cambria Math" panose="02040503050406030204" pitchFamily="18" charset="0"/>
                          <a:ea typeface="Cambria Math" panose="02040503050406030204" pitchFamily="18" charset="0"/>
                          <a:cs typeface="Arial" panose="020B0604020202020204" pitchFamily="34" charset="0"/>
                        </a:rPr>
                        <m:t>∙</m:t>
                      </m:r>
                      <m:r>
                        <a:rPr lang="sr-Latn-RS" sz="2000" i="1">
                          <a:latin typeface="Cambria Math" panose="02040503050406030204" pitchFamily="18" charset="0"/>
                          <a:ea typeface="Cambria Math" panose="02040503050406030204" pitchFamily="18" charset="0"/>
                          <a:cs typeface="Arial" panose="020B0604020202020204" pitchFamily="34" charset="0"/>
                        </a:rPr>
                        <m:t>𝑞</m:t>
                      </m:r>
                    </m:oMath>
                  </m:oMathPara>
                </a14:m>
                <a:endParaRPr lang="sr-Latn-RS" sz="2000" dirty="0">
                  <a:latin typeface="Arial" panose="020B0604020202020204" pitchFamily="34" charset="0"/>
                  <a:cs typeface="Arial" panose="020B0604020202020204" pitchFamily="34" charset="0"/>
                </a:endParaRPr>
              </a:p>
              <a:p>
                <a:pPr marL="0" indent="0" algn="just">
                  <a:buNone/>
                </a:pPr>
                <a:r>
                  <a:rPr lang="sr-Latn-RS" sz="2000" dirty="0">
                    <a:latin typeface="Arial" panose="020B0604020202020204" pitchFamily="34" charset="0"/>
                    <a:cs typeface="Arial" panose="020B0604020202020204" pitchFamily="34" charset="0"/>
                  </a:rPr>
                  <a:t>Dovedena količina toplote ima predznak +, a odvedena -. </a:t>
                </a:r>
              </a:p>
              <a:p>
                <a:pPr marL="0" indent="0" algn="just">
                  <a:buNone/>
                </a:pPr>
                <a:r>
                  <a:rPr lang="sr-Latn-RS" sz="2000" dirty="0">
                    <a:latin typeface="Arial" panose="020B0604020202020204" pitchFamily="34" charset="0"/>
                    <a:cs typeface="Arial" panose="020B0604020202020204" pitchFamily="34" charset="0"/>
                  </a:rPr>
                  <a:t>Kod rada je obrnut slučaj, uloženi rad ima negativan predznak, i obrnuto.</a:t>
                </a:r>
              </a:p>
              <a:p>
                <a:pPr marL="0" indent="0" algn="just">
                  <a:buNone/>
                </a:pPr>
                <a:endParaRPr lang="en-US" sz="2000"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2"/>
                <a:stretch>
                  <a:fillRect l="-823" t="-678" r="-748"/>
                </a:stretch>
              </a:blipFill>
            </p:spPr>
            <p:txBody>
              <a:bodyPr/>
              <a:lstStyle/>
              <a:p>
                <a:r>
                  <a:rPr lang="en-US">
                    <a:noFill/>
                  </a:rPr>
                  <a:t> </a:t>
                </a:r>
              </a:p>
            </p:txBody>
          </p:sp>
        </mc:Fallback>
      </mc:AlternateContent>
    </p:spTree>
    <p:extLst>
      <p:ext uri="{BB962C8B-B14F-4D97-AF65-F5344CB8AC3E}">
        <p14:creationId xmlns:p14="http://schemas.microsoft.com/office/powerpoint/2010/main" val="62266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3C7FFDE-020F-4066-BB9D-BA92C37D0B95}"/>
                  </a:ext>
                </a:extLst>
              </p:cNvPr>
              <p:cNvSpPr>
                <a:spLocks noGrp="1"/>
              </p:cNvSpPr>
              <p:nvPr>
                <p:ph idx="1"/>
              </p:nvPr>
            </p:nvSpPr>
            <p:spPr>
              <a:xfrm>
                <a:off x="1066800" y="662609"/>
                <a:ext cx="10058400" cy="5290135"/>
              </a:xfrm>
            </p:spPr>
            <p:txBody>
              <a:bodyPr>
                <a:normAutofit fontScale="85000" lnSpcReduction="10000"/>
              </a:bodyPr>
              <a:lstStyle/>
              <a:p>
                <a:pPr indent="0" algn="just">
                  <a:lnSpc>
                    <a:spcPct val="150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Zadatak 4.1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kmola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kiseonika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sSub>
                      <m:sSubPr>
                        <m:ctrlPr>
                          <a:rPr lang="sr-Latn-R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pritiska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𝑏𝑎𝑟</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zauzima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zapreminu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od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78,5</m:t>
                    </m:r>
                    <m:sSup>
                      <m:sSup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Posle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sabijanja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zapremina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kiseonika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smanji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deset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puta, a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pritisak</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poveće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18</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𝑏𝑎𝑟𝑎</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Naći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prpmenu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unutrašnje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energije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zatvorenog</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nepokretnog</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sistema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𝑣</m:t>
                          </m:r>
                        </m:sub>
                      </m:sSub>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𝑘𝑚𝑜𝑙</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∙32</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𝑘𝑚𝑜𝑙</m:t>
                              </m:r>
                            </m:den>
                          </m:f>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=96</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m:t>
                          </m:r>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𝑚𝑅</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𝑚𝑅</m:t>
                          </m:r>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p>
                            <m:sSup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1⋅10</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5</m:t>
                              </m:r>
                            </m:sup>
                          </m:sSup>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𝑃𝑎</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∙78,5</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e>
                          </m:d>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96</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m:t>
                              </m:r>
                            </m:e>
                          </m:d>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8315</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𝐽</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𝑘𝑚𝑜𝑙𝐾</m:t>
                                      </m:r>
                                    </m:den>
                                  </m:f>
                                </m:e>
                              </m:d>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32</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𝑘𝑚𝑜𝑙</m:t>
                                      </m:r>
                                    </m:den>
                                  </m:f>
                                </m:e>
                              </m:d>
                            </m:den>
                          </m:f>
                        </m:den>
                      </m:f>
                      <m:r>
                        <a:rPr lang="sr-Latn-RS" sz="1800">
                          <a:latin typeface="Cambria Math" panose="02040503050406030204" pitchFamily="18" charset="0"/>
                          <a:ea typeface="Times New Roman" panose="02020603050405020304" pitchFamily="18" charset="0"/>
                          <a:cs typeface="Times New Roman" panose="02020603050405020304" pitchFamily="18" charset="0"/>
                        </a:rPr>
                        <m:t>=</m:t>
                      </m:r>
                      <m:r>
                        <a:rPr lang="sr-Latn-RS" sz="1800" b="0" i="0" smtClean="0">
                          <a:latin typeface="Cambria Math" panose="02040503050406030204" pitchFamily="18" charset="0"/>
                          <a:ea typeface="Times New Roman" panose="02020603050405020304" pitchFamily="18" charset="0"/>
                          <a:cs typeface="Times New Roman" panose="02020603050405020304" pitchFamily="18" charset="0"/>
                        </a:rPr>
                        <m:t>566,4</m:t>
                      </m:r>
                      <m:d>
                        <m:dPr>
                          <m:begChr m:val="["/>
                          <m:endChr m:val="]"/>
                          <m:ctrlPr>
                            <a:rPr lang="sr-Latn-RS" sz="1800" i="1">
                              <a:latin typeface="Cambria Math" panose="02040503050406030204" pitchFamily="18" charset="0"/>
                              <a:ea typeface="Times New Roman" panose="02020603050405020304" pitchFamily="18" charset="0"/>
                              <a:cs typeface="Times New Roman" panose="02020603050405020304" pitchFamily="18" charset="0"/>
                            </a:rPr>
                          </m:ctrlPr>
                        </m:dPr>
                        <m:e>
                          <m:r>
                            <a:rPr lang="sr-Latn-RS" sz="1800" i="1">
                              <a:latin typeface="Cambria Math" panose="02040503050406030204" pitchFamily="18" charset="0"/>
                              <a:ea typeface="Times New Roman" panose="02020603050405020304" pitchFamily="18" charset="0"/>
                              <a:cs typeface="Times New Roman" panose="02020603050405020304" pitchFamily="18" charset="0"/>
                            </a:rPr>
                            <m:t>𝐾</m:t>
                          </m:r>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𝑚𝑅</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𝑚𝑅</m:t>
                          </m:r>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p>
                            <m:sSup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18⋅10</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5</m:t>
                              </m:r>
                            </m:sup>
                          </m:sSup>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𝑃𝑎</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∙7</m:t>
                          </m:r>
                          <m:r>
                            <a:rPr lang="sr-Latn-RS" sz="1800" b="0" i="1" smtClean="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85</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e>
                          </m:d>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96</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m:t>
                              </m:r>
                            </m:e>
                          </m:d>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8315</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𝐽</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𝑘𝑚𝑜𝑙𝐾</m:t>
                                      </m:r>
                                    </m:den>
                                  </m:f>
                                </m:e>
                              </m:d>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32</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𝑘𝑚𝑜𝑙</m:t>
                                      </m:r>
                                    </m:den>
                                  </m:f>
                                </m:e>
                              </m:d>
                            </m:den>
                          </m:f>
                        </m:den>
                      </m:f>
                      <m:r>
                        <a:rPr lang="sr-Latn-RS" sz="1800" b="0" i="0" smtClean="0">
                          <a:effectLst/>
                          <a:latin typeface="Cambria Math" panose="02040503050406030204" pitchFamily="18" charset="0"/>
                          <a:ea typeface="Times New Roman" panose="02020603050405020304" pitchFamily="18" charset="0"/>
                          <a:cs typeface="Times New Roman" panose="02020603050405020304" pitchFamily="18" charset="0"/>
                        </a:rPr>
                        <m:t>=314,7</m:t>
                      </m:r>
                      <m:d>
                        <m:dPr>
                          <m:begChr m:val="["/>
                          <m:endChr m:val="]"/>
                          <m:ctrlPr>
                            <a:rPr lang="sr-Latn-RS" sz="1800" i="1">
                              <a:latin typeface="Cambria Math" panose="02040503050406030204" pitchFamily="18" charset="0"/>
                              <a:ea typeface="Times New Roman" panose="02020603050405020304" pitchFamily="18" charset="0"/>
                              <a:cs typeface="Times New Roman" panose="02020603050405020304" pitchFamily="18" charset="0"/>
                            </a:rPr>
                          </m:ctrlPr>
                        </m:dPr>
                        <m:e>
                          <m:r>
                            <a:rPr lang="sr-Latn-RS" sz="1800" b="0" i="1" smtClean="0">
                              <a:latin typeface="Cambria Math" panose="02040503050406030204" pitchFamily="18" charset="0"/>
                              <a:ea typeface="Times New Roman" panose="02020603050405020304" pitchFamily="18" charset="0"/>
                              <a:cs typeface="Times New Roman" panose="02020603050405020304" pitchFamily="18" charset="0"/>
                            </a:rPr>
                            <m:t>𝐾</m:t>
                          </m:r>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267335"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=96</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m:t>
                          </m:r>
                        </m:e>
                      </m:d>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20,8</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m:t>
                              </m:r>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𝐽</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𝑘𝑚𝑜𝑙𝐾</m:t>
                                  </m:r>
                                </m:den>
                              </m:f>
                            </m:e>
                          </m:d>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32</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𝑘𝑔</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𝑘𝑚𝑜𝑙</m:t>
                                  </m:r>
                                </m:den>
                              </m:f>
                            </m:e>
                          </m:d>
                        </m:den>
                      </m:f>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566,4−314,7</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=15706,1</m:t>
                      </m:r>
                      <m:d>
                        <m:dPr>
                          <m:begChr m:val="["/>
                          <m:endChr m:val="]"/>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𝑘𝐽</m:t>
                          </m:r>
                        </m:e>
                      </m:d>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r-Latn-RS" dirty="0"/>
              </a:p>
            </p:txBody>
          </p:sp>
        </mc:Choice>
        <mc:Fallback xmlns="">
          <p:sp>
            <p:nvSpPr>
              <p:cNvPr id="3" name="Content Placeholder 2">
                <a:extLst>
                  <a:ext uri="{FF2B5EF4-FFF2-40B4-BE49-F238E27FC236}">
                    <a16:creationId xmlns:a16="http://schemas.microsoft.com/office/drawing/2014/main" id="{53C7FFDE-020F-4066-BB9D-BA92C37D0B95}"/>
                  </a:ext>
                </a:extLst>
              </p:cNvPr>
              <p:cNvSpPr>
                <a:spLocks noGrp="1" noRot="1" noChangeAspect="1" noMove="1" noResize="1" noEditPoints="1" noAdjustHandles="1" noChangeArrowheads="1" noChangeShapeType="1" noTextEdit="1"/>
              </p:cNvSpPr>
              <p:nvPr>
                <p:ph idx="1"/>
              </p:nvPr>
            </p:nvSpPr>
            <p:spPr>
              <a:xfrm>
                <a:off x="1066800" y="662609"/>
                <a:ext cx="10058400" cy="5290135"/>
              </a:xfrm>
              <a:blipFill>
                <a:blip r:embed="rId2"/>
                <a:stretch>
                  <a:fillRect r="-242"/>
                </a:stretch>
              </a:blipFill>
            </p:spPr>
            <p:txBody>
              <a:bodyPr/>
              <a:lstStyle/>
              <a:p>
                <a:r>
                  <a:rPr lang="sr-Latn-RS">
                    <a:noFill/>
                  </a:rPr>
                  <a:t> </a:t>
                </a:r>
              </a:p>
            </p:txBody>
          </p:sp>
        </mc:Fallback>
      </mc:AlternateContent>
    </p:spTree>
    <p:extLst>
      <p:ext uri="{BB962C8B-B14F-4D97-AF65-F5344CB8AC3E}">
        <p14:creationId xmlns:p14="http://schemas.microsoft.com/office/powerpoint/2010/main" val="2628485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2E82752-0075-48BA-ADBE-3EA4F768AF62}"/>
                  </a:ext>
                </a:extLst>
              </p:cNvPr>
              <p:cNvSpPr>
                <a:spLocks noGrp="1"/>
              </p:cNvSpPr>
              <p:nvPr>
                <p:ph idx="1"/>
              </p:nvPr>
            </p:nvSpPr>
            <p:spPr>
              <a:xfrm>
                <a:off x="1066800" y="1073426"/>
                <a:ext cx="10058400" cy="4879318"/>
              </a:xfrm>
            </p:spPr>
            <p:txBody>
              <a:bodyPr/>
              <a:lstStyle/>
              <a:p>
                <a:pPr indent="0" algn="just">
                  <a:lnSpc>
                    <a:spcPct val="150000"/>
                  </a:lnSpc>
                  <a:spcAft>
                    <a:spcPts val="1000"/>
                  </a:spcAft>
                  <a:buNone/>
                </a:pP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Zadatak</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4.2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Dva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balona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međusobno</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spojena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slavinom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termički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potpuno</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izolovana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zapremine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sadrže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dva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gasa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pritiscima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temperaturama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Otvaranjem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slevine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gasovi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mešaju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tome se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uspostavi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pritisak</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p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temperatura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Komponente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ponašaju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kao</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idealni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gasovi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Dokazati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da u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slučaju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kada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je </a:t>
                </a:r>
                <a14:m>
                  <m:oMath xmlns:m="http://schemas.openxmlformats.org/officeDocument/2006/math">
                    <m:f>
                      <m:fPr>
                        <m:type m:val="lin"/>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sub>
                        </m:sSub>
                      </m:num>
                      <m:den>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𝑣</m:t>
                            </m:r>
                          </m:sub>
                        </m:sSub>
                      </m:den>
                    </m:f>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za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oba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gasa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isti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važi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sledeća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relacija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num>
                        <m:den>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den>
                      </m:f>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r-Latn-RS" dirty="0"/>
              </a:p>
            </p:txBody>
          </p:sp>
        </mc:Choice>
        <mc:Fallback xmlns="">
          <p:sp>
            <p:nvSpPr>
              <p:cNvPr id="3" name="Content Placeholder 2">
                <a:extLst>
                  <a:ext uri="{FF2B5EF4-FFF2-40B4-BE49-F238E27FC236}">
                    <a16:creationId xmlns:a16="http://schemas.microsoft.com/office/drawing/2014/main" id="{02E82752-0075-48BA-ADBE-3EA4F768AF62}"/>
                  </a:ext>
                </a:extLst>
              </p:cNvPr>
              <p:cNvSpPr>
                <a:spLocks noGrp="1" noRot="1" noChangeAspect="1" noMove="1" noResize="1" noEditPoints="1" noAdjustHandles="1" noChangeArrowheads="1" noChangeShapeType="1" noTextEdit="1"/>
              </p:cNvSpPr>
              <p:nvPr>
                <p:ph idx="1"/>
              </p:nvPr>
            </p:nvSpPr>
            <p:spPr>
              <a:xfrm>
                <a:off x="1066800" y="1073426"/>
                <a:ext cx="10058400" cy="4879318"/>
              </a:xfrm>
              <a:blipFill>
                <a:blip r:embed="rId2"/>
                <a:stretch>
                  <a:fillRect r="-485"/>
                </a:stretch>
              </a:blipFill>
            </p:spPr>
            <p:txBody>
              <a:bodyPr/>
              <a:lstStyle/>
              <a:p>
                <a:r>
                  <a:rPr lang="sr-Latn-RS">
                    <a:noFill/>
                  </a:rPr>
                  <a:t> </a:t>
                </a:r>
              </a:p>
            </p:txBody>
          </p:sp>
        </mc:Fallback>
      </mc:AlternateContent>
    </p:spTree>
    <p:extLst>
      <p:ext uri="{BB962C8B-B14F-4D97-AF65-F5344CB8AC3E}">
        <p14:creationId xmlns:p14="http://schemas.microsoft.com/office/powerpoint/2010/main" val="1777468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FB9436E-1D71-47B0-BF87-0E05986B65B9}"/>
                  </a:ext>
                </a:extLst>
              </p:cNvPr>
              <p:cNvSpPr>
                <a:spLocks noGrp="1"/>
              </p:cNvSpPr>
              <p:nvPr>
                <p:ph idx="1"/>
              </p:nvPr>
            </p:nvSpPr>
            <p:spPr>
              <a:xfrm>
                <a:off x="1066800" y="954157"/>
                <a:ext cx="10058400" cy="4998587"/>
              </a:xfrm>
            </p:spPr>
            <p:txBody>
              <a:bodyPr/>
              <a:lstStyle/>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smtClean="0">
                          <a:effectLst/>
                          <a:latin typeface="Cambria Math" panose="02040503050406030204" pitchFamily="18" charset="0"/>
                          <a:ea typeface="Times New Roman" panose="02020603050405020304" pitchFamily="18" charset="0"/>
                          <a:cs typeface="Times New Roman" panose="02020603050405020304" pitchFamily="18" charset="0"/>
                        </a:rPr>
                        <m:t>𝑝𝑉</m:t>
                      </m:r>
                      <m:r>
                        <a:rPr lang="en-US" sz="1800" i="1" smtClean="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smtClean="0">
                          <a:effectLst/>
                          <a:latin typeface="Cambria Math" panose="02040503050406030204" pitchFamily="18" charset="0"/>
                          <a:ea typeface="Times New Roman" panose="02020603050405020304" pitchFamily="18" charset="0"/>
                          <a:cs typeface="Times New Roman" panose="02020603050405020304" pitchFamily="18" charset="0"/>
                        </a:rPr>
                        <m:t>𝑚𝑅𝑇</m:t>
                      </m:r>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𝑣</m:t>
                          </m:r>
                        </m:sub>
                      </m:sSub>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𝑝𝑉</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𝑣</m:t>
                              </m:r>
                            </m:sub>
                          </m:sSub>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𝑣</m:t>
                          </m:r>
                        </m:sub>
                      </m:sSub>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sub>
                              </m:sSub>
                            </m:num>
                            <m:den>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𝑣</m:t>
                                  </m:r>
                                </m:sub>
                              </m:sSub>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Sub>
                        <m:sSubPr>
                          <m:ctrlPr>
                            <a:rPr lang="sr-Latn-RS" sz="1800" i="1">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latin typeface="Cambria Math" panose="02040503050406030204" pitchFamily="18" charset="0"/>
                              <a:ea typeface="Times New Roman" panose="02020603050405020304" pitchFamily="18" charset="0"/>
                              <a:cs typeface="Times New Roman" panose="02020603050405020304" pitchFamily="18" charset="0"/>
                            </a:rPr>
                            <m:t>𝑣</m:t>
                          </m:r>
                        </m:sub>
                      </m:sSub>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e>
                      </m:d>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𝑇</m:t>
                      </m:r>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𝑝𝑉</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𝑣</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Za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zapreminu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gasa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u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svakom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od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balona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sledi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e>
                      </m:d>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den>
                      </m:f>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e>
                      </m:d>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den>
                      </m:f>
                    </m:oMath>
                  </m:oMathPara>
                </a14:m>
                <a:endParaRPr lang="sr-Latn-RS" dirty="0"/>
              </a:p>
            </p:txBody>
          </p:sp>
        </mc:Choice>
        <mc:Fallback>
          <p:sp>
            <p:nvSpPr>
              <p:cNvPr id="3" name="Content Placeholder 2">
                <a:extLst>
                  <a:ext uri="{FF2B5EF4-FFF2-40B4-BE49-F238E27FC236}">
                    <a16:creationId xmlns:a16="http://schemas.microsoft.com/office/drawing/2014/main" id="{0FB9436E-1D71-47B0-BF87-0E05986B65B9}"/>
                  </a:ext>
                </a:extLst>
              </p:cNvPr>
              <p:cNvSpPr>
                <a:spLocks noGrp="1" noRot="1" noChangeAspect="1" noMove="1" noResize="1" noEditPoints="1" noAdjustHandles="1" noChangeArrowheads="1" noChangeShapeType="1" noTextEdit="1"/>
              </p:cNvSpPr>
              <p:nvPr>
                <p:ph idx="1"/>
              </p:nvPr>
            </p:nvSpPr>
            <p:spPr>
              <a:xfrm>
                <a:off x="1066800" y="954157"/>
                <a:ext cx="10058400" cy="4998587"/>
              </a:xfrm>
              <a:blipFill>
                <a:blip r:embed="rId2"/>
                <a:stretch>
                  <a:fillRect/>
                </a:stretch>
              </a:blipFill>
            </p:spPr>
            <p:txBody>
              <a:bodyPr/>
              <a:lstStyle/>
              <a:p>
                <a:r>
                  <a:rPr lang="sr-Latn-RS">
                    <a:noFill/>
                  </a:rPr>
                  <a:t> </a:t>
                </a:r>
              </a:p>
            </p:txBody>
          </p:sp>
        </mc:Fallback>
      </mc:AlternateContent>
    </p:spTree>
    <p:extLst>
      <p:ext uri="{BB962C8B-B14F-4D97-AF65-F5344CB8AC3E}">
        <p14:creationId xmlns:p14="http://schemas.microsoft.com/office/powerpoint/2010/main" val="3243429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7705CF4-9F53-41FD-B13F-F30E8C72DA57}"/>
                  </a:ext>
                </a:extLst>
              </p:cNvPr>
              <p:cNvSpPr>
                <a:spLocks noGrp="1"/>
              </p:cNvSpPr>
              <p:nvPr>
                <p:ph idx="1"/>
              </p:nvPr>
            </p:nvSpPr>
            <p:spPr>
              <a:xfrm>
                <a:off x="1066800" y="1391478"/>
                <a:ext cx="10058400" cy="4561266"/>
              </a:xfrm>
            </p:spPr>
            <p:txBody>
              <a:bodyPr>
                <a:normAutofit fontScale="92500"/>
              </a:bodyPr>
              <a:lstStyle/>
              <a:p>
                <a:pPr indent="457200" algn="just">
                  <a:lnSpc>
                    <a:spcPct val="150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Za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ukupnu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zapreminu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važi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e>
                          </m:d>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den>
                      </m:f>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1000"/>
                  </a:spcAft>
                </a:pP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Ukupna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unutrašnja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energija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izolovanog</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sistema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iznosi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𝑈</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e>
                          </m:d>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den>
                      </m:f>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d>
                        <m:d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50000"/>
                  </a:lnSpc>
                  <a:spcAft>
                    <a:spcPts val="1000"/>
                  </a:spcAft>
                  <a:buNone/>
                </a:pPr>
                <a14:m>
                  <m:oMathPara xmlns:m="http://schemas.openxmlformats.org/officeDocument/2006/math">
                    <m:oMathParaPr>
                      <m:jc m:val="centerGroup"/>
                    </m:oMathParaPr>
                    <m:oMath xmlns:m="http://schemas.openxmlformats.org/officeDocument/2006/math">
                      <m:r>
                        <a:rPr lang="sr-Latn-R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𝑝</m:t>
                      </m:r>
                      <m:r>
                        <a:rPr lang="sr-Latn-RS" sz="1800" b="0" i="1" smtClean="0">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num>
                        <m:den>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den>
                      </m:f>
                    </m:oMath>
                  </m:oMathPara>
                </a14:m>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r-Latn-RS" dirty="0"/>
              </a:p>
            </p:txBody>
          </p:sp>
        </mc:Choice>
        <mc:Fallback>
          <p:sp>
            <p:nvSpPr>
              <p:cNvPr id="3" name="Content Placeholder 2">
                <a:extLst>
                  <a:ext uri="{FF2B5EF4-FFF2-40B4-BE49-F238E27FC236}">
                    <a16:creationId xmlns:a16="http://schemas.microsoft.com/office/drawing/2014/main" id="{27705CF4-9F53-41FD-B13F-F30E8C72DA57}"/>
                  </a:ext>
                </a:extLst>
              </p:cNvPr>
              <p:cNvSpPr>
                <a:spLocks noGrp="1" noRot="1" noChangeAspect="1" noMove="1" noResize="1" noEditPoints="1" noAdjustHandles="1" noChangeArrowheads="1" noChangeShapeType="1" noTextEdit="1"/>
              </p:cNvSpPr>
              <p:nvPr>
                <p:ph idx="1"/>
              </p:nvPr>
            </p:nvSpPr>
            <p:spPr>
              <a:xfrm>
                <a:off x="1066800" y="1391478"/>
                <a:ext cx="10058400" cy="4561266"/>
              </a:xfrm>
              <a:blipFill>
                <a:blip r:embed="rId2"/>
                <a:stretch>
                  <a:fillRect/>
                </a:stretch>
              </a:blipFill>
            </p:spPr>
            <p:txBody>
              <a:bodyPr/>
              <a:lstStyle/>
              <a:p>
                <a:r>
                  <a:rPr lang="sr-Latn-RS">
                    <a:noFill/>
                  </a:rPr>
                  <a:t> </a:t>
                </a:r>
              </a:p>
            </p:txBody>
          </p:sp>
        </mc:Fallback>
      </mc:AlternateContent>
    </p:spTree>
    <p:extLst>
      <p:ext uri="{BB962C8B-B14F-4D97-AF65-F5344CB8AC3E}">
        <p14:creationId xmlns:p14="http://schemas.microsoft.com/office/powerpoint/2010/main" val="3609246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E9078A6-B8DE-463A-A5B7-551E2BF82E4E}"/>
                  </a:ext>
                </a:extLst>
              </p:cNvPr>
              <p:cNvSpPr>
                <a:spLocks noGrp="1"/>
              </p:cNvSpPr>
              <p:nvPr>
                <p:ph idx="1"/>
              </p:nvPr>
            </p:nvSpPr>
            <p:spPr>
              <a:xfrm>
                <a:off x="1066800" y="1351722"/>
                <a:ext cx="10058400" cy="4601022"/>
              </a:xfrm>
            </p:spPr>
            <p:txBody>
              <a:bodyPr/>
              <a:lstStyle/>
              <a:p>
                <a:pPr indent="0" algn="just">
                  <a:lnSpc>
                    <a:spcPct val="150000"/>
                  </a:lnSpc>
                  <a:spcAft>
                    <a:spcPts val="1000"/>
                  </a:spcAft>
                  <a:buNone/>
                </a:pP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Zadatak</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4.3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Dat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je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zapreminski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sastav</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generatorskog</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gasa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20%</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22%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𝐶𝑂</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50%</m:t>
                    </m:r>
                    <m:sSub>
                      <m:sSubPr>
                        <m:ctrlPr>
                          <a:rPr lang="sr-Latn-R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Odrediti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sr-Latn-R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Relativni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maseni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sastav</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gasa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sr-Latn-R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mj-lt"/>
                  <a:buAutoNum type="alphaLcParenR"/>
                </a:pP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Vrednosti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parcijalnih</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pritisaka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smeše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pritisku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1bar?</a:t>
                </a:r>
                <a:endParaRPr lang="sr-Latn-R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mj-lt"/>
                  <a:buAutoNum type="alphaLcParenR"/>
                </a:pP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Gustinu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generatorskog</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gasa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normalnim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uslovima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sr-Latn-R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1000"/>
                  </a:spcAft>
                  <a:buFont typeface="+mj-lt"/>
                  <a:buAutoNum type="alphaLcParenR"/>
                </a:pP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Srednju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molekulsku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zapreminsku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masenu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specifičnu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toplotu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konstantnom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pritisku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konstantnoj</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zapremini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sr-Latn-R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sr-Latn-RS" dirty="0"/>
              </a:p>
            </p:txBody>
          </p:sp>
        </mc:Choice>
        <mc:Fallback xmlns="">
          <p:sp>
            <p:nvSpPr>
              <p:cNvPr id="3" name="Content Placeholder 2">
                <a:extLst>
                  <a:ext uri="{FF2B5EF4-FFF2-40B4-BE49-F238E27FC236}">
                    <a16:creationId xmlns:a16="http://schemas.microsoft.com/office/drawing/2014/main" id="{4E9078A6-B8DE-463A-A5B7-551E2BF82E4E}"/>
                  </a:ext>
                </a:extLst>
              </p:cNvPr>
              <p:cNvSpPr>
                <a:spLocks noGrp="1" noRot="1" noChangeAspect="1" noMove="1" noResize="1" noEditPoints="1" noAdjustHandles="1" noChangeArrowheads="1" noChangeShapeType="1" noTextEdit="1"/>
              </p:cNvSpPr>
              <p:nvPr>
                <p:ph idx="1"/>
              </p:nvPr>
            </p:nvSpPr>
            <p:spPr>
              <a:xfrm>
                <a:off x="1066800" y="1351722"/>
                <a:ext cx="10058400" cy="4601022"/>
              </a:xfrm>
              <a:blipFill>
                <a:blip r:embed="rId2"/>
                <a:stretch>
                  <a:fillRect l="-364" r="-485"/>
                </a:stretch>
              </a:blipFill>
            </p:spPr>
            <p:txBody>
              <a:bodyPr/>
              <a:lstStyle/>
              <a:p>
                <a:r>
                  <a:rPr lang="sr-Latn-RS">
                    <a:noFill/>
                  </a:rPr>
                  <a:t> </a:t>
                </a:r>
              </a:p>
            </p:txBody>
          </p:sp>
        </mc:Fallback>
      </mc:AlternateContent>
    </p:spTree>
    <p:extLst>
      <p:ext uri="{BB962C8B-B14F-4D97-AF65-F5344CB8AC3E}">
        <p14:creationId xmlns:p14="http://schemas.microsoft.com/office/powerpoint/2010/main" val="18444499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2.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{CF4A180B-B9C0-417D-80BB-479AA26C178A}tf78438558_win32</Template>
  <TotalTime>274</TotalTime>
  <Words>995</Words>
  <Application>Microsoft Office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Cambria Math</vt:lpstr>
      <vt:lpstr>Century Gothic</vt:lpstr>
      <vt:lpstr>Garamond</vt:lpstr>
      <vt:lpstr>Times New Roman</vt:lpstr>
      <vt:lpstr>SavonVTI</vt:lpstr>
      <vt:lpstr>Vežba 4 Unutrašnja energija </vt:lpstr>
      <vt:lpstr>Energija radnog tela (sistema)</vt:lpstr>
      <vt:lpstr>Unutrašnja energija</vt:lpstr>
      <vt:lpstr>Količina toplote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Vežba 4 Unutrašnja energija</dc:title>
  <dc:creator>Milena</dc:creator>
  <cp:lastModifiedBy>Milena</cp:lastModifiedBy>
  <cp:revision>8</cp:revision>
  <dcterms:created xsi:type="dcterms:W3CDTF">2021-03-25T15:13:20Z</dcterms:created>
  <dcterms:modified xsi:type="dcterms:W3CDTF">2021-03-30T11:15:29Z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